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</p:sldIdLst>
  <p:sldSz cx="10693400" cy="7561263"/>
  <p:notesSz cx="9144000" cy="6858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9E3955-CF9C-4353-A499-82491A8AB9D0}">
  <a:tblStyle styleId="{379E3955-CF9C-4353-A499-82491A8AB9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" name="Google Shape;34;p1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b32ca65f5_0_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Voir pour un passage en conseil des membres</a:t>
            </a:r>
            <a:endParaRPr/>
          </a:p>
        </p:txBody>
      </p:sp>
      <p:sp>
        <p:nvSpPr>
          <p:cNvPr id="187" name="Google Shape;187;g6b32ca65f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b32ca65f5_0_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6b32ca65f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b32ca65f5_0_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6b32ca65f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b32ca65f5_0_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6b32ca65f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b32ca65f5_0_5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6b32ca65f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b49b7a035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6b49b7a0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b49b7a035_0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6b49b7a0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b49b7a035_0_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the Date : RUNN jeudi 21/11</a:t>
            </a:r>
            <a:endParaRPr/>
          </a:p>
        </p:txBody>
      </p:sp>
      <p:sp>
        <p:nvSpPr>
          <p:cNvPr id="236" name="Google Shape;236;g6b49b7a0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b49b7a035_0_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the Date : RUNN jeudi 21/11</a:t>
            </a:r>
            <a:endParaRPr/>
          </a:p>
        </p:txBody>
      </p:sp>
      <p:sp>
        <p:nvSpPr>
          <p:cNvPr id="243" name="Google Shape;243;g6b49b7a03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b49b7a035_0_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the Date : RUNN jeudi 21/11</a:t>
            </a:r>
            <a:endParaRPr/>
          </a:p>
        </p:txBody>
      </p:sp>
      <p:sp>
        <p:nvSpPr>
          <p:cNvPr id="250" name="Google Shape;250;g6b49b7a03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b49b7a035_0_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the Date : RUNN jeudi 21/11</a:t>
            </a:r>
            <a:endParaRPr/>
          </a:p>
        </p:txBody>
      </p:sp>
      <p:sp>
        <p:nvSpPr>
          <p:cNvPr id="257" name="Google Shape;257;g6b49b7a03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b49b7a035_0_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the Date : RUNN jeudi 21/11</a:t>
            </a:r>
            <a:endParaRPr/>
          </a:p>
        </p:txBody>
      </p:sp>
      <p:sp>
        <p:nvSpPr>
          <p:cNvPr id="271" name="Google Shape;271;g6b49b7a0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b49b7a035_0_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the Date : RUNN jeudi 21/11</a:t>
            </a:r>
            <a:endParaRPr/>
          </a:p>
        </p:txBody>
      </p:sp>
      <p:sp>
        <p:nvSpPr>
          <p:cNvPr id="278" name="Google Shape;278;g6b49b7a0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b49b7a035_0_5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the Date : RUNN jeudi 21/11</a:t>
            </a:r>
            <a:endParaRPr/>
          </a:p>
        </p:txBody>
      </p:sp>
      <p:sp>
        <p:nvSpPr>
          <p:cNvPr id="285" name="Google Shape;285;g6b49b7a03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b49b7a035_0_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the Date : RUNN jeudi 21/11</a:t>
            </a:r>
            <a:endParaRPr/>
          </a:p>
        </p:txBody>
      </p:sp>
      <p:sp>
        <p:nvSpPr>
          <p:cNvPr id="292" name="Google Shape;292;g6b49b7a03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b32ca65f5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6b32ca65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Ajouter contenu cf slide CS App Mob NU</a:t>
            </a:r>
            <a:endParaRPr/>
          </a:p>
        </p:txBody>
      </p:sp>
      <p:sp>
        <p:nvSpPr>
          <p:cNvPr id="89" name="Google Shape;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52000" y="2132872"/>
            <a:ext cx="1808391" cy="78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50356" y="2924745"/>
            <a:ext cx="8136904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006B"/>
              </a:buClr>
              <a:buSzPts val="2880"/>
              <a:buFont typeface="Noto Sans Symbols"/>
              <a:buChar char="▪"/>
              <a:defRPr sz="24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2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8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06340" y="2425535"/>
            <a:ext cx="36000" cy="72008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252000" y="1260000"/>
            <a:ext cx="10135260" cy="547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886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006B"/>
              </a:buClr>
              <a:buSzPts val="2520"/>
              <a:buChar char="▪"/>
              <a:defRPr/>
            </a:lvl2pPr>
            <a:lvl3pPr marL="1371600" lvl="2" indent="-3733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280"/>
              <a:buChar char="▪"/>
              <a:defRPr/>
            </a:lvl3pPr>
            <a:lvl4pPr marL="1828800" lvl="3" indent="-3581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006B"/>
              </a:buClr>
              <a:buSzPts val="204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710084" y="7093000"/>
            <a:ext cx="12601400" cy="46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91267" y="247632"/>
            <a:ext cx="1065359" cy="6224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  <a:defRPr sz="2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252000" y="1260000"/>
            <a:ext cx="10135260" cy="547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006B"/>
              </a:buClr>
              <a:buSzPts val="252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280"/>
              <a:buFont typeface="Noto Sans Symbols"/>
              <a:buChar char="▪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81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006B"/>
              </a:buClr>
              <a:buSzPts val="204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-3158" y="180231"/>
            <a:ext cx="144016" cy="72008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9019108" y="180231"/>
            <a:ext cx="36000" cy="72008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/>
        </p:nvSpPr>
        <p:spPr>
          <a:xfrm>
            <a:off x="7219000" y="5468575"/>
            <a:ext cx="3046800" cy="15990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Lundi 18 Novembre 2019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Caen</a:t>
            </a:r>
            <a:endParaRPr sz="1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7218900" y="-28875"/>
            <a:ext cx="3046800" cy="550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7362925" y="2550776"/>
            <a:ext cx="28083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88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006B"/>
              </a:buClr>
              <a:buSzPts val="2880"/>
              <a:buFont typeface="Noto Sans Symbols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lang="en-US" sz="2400" b="1" dirty="0" err="1">
                <a:solidFill>
                  <a:schemeClr val="dk1"/>
                </a:solidFill>
              </a:rPr>
              <a:t>ité</a:t>
            </a:r>
            <a:r>
              <a:rPr lang="en-US" sz="2400" b="1" dirty="0">
                <a:solidFill>
                  <a:schemeClr val="dk1"/>
                </a:solidFill>
              </a:rPr>
              <a:t> de </a:t>
            </a:r>
            <a:r>
              <a:rPr lang="en-US" sz="2400" b="1" dirty="0" err="1">
                <a:solidFill>
                  <a:schemeClr val="dk1"/>
                </a:solidFill>
              </a:rPr>
              <a:t>suvi</a:t>
            </a:r>
            <a:r>
              <a:rPr lang="en-US" sz="2400" b="1" dirty="0">
                <a:solidFill>
                  <a:schemeClr val="dk1"/>
                </a:solidFill>
              </a:rPr>
              <a:t> du </a:t>
            </a:r>
            <a:r>
              <a:rPr lang="en-US" sz="2400" b="1" dirty="0" err="1">
                <a:solidFill>
                  <a:schemeClr val="dk1"/>
                </a:solidFill>
              </a:rPr>
              <a:t>Schéma</a:t>
            </a:r>
            <a:r>
              <a:rPr lang="en-US" sz="2400" b="1" dirty="0">
                <a:solidFill>
                  <a:schemeClr val="dk1"/>
                </a:solidFill>
              </a:rPr>
              <a:t> </a:t>
            </a:r>
            <a:r>
              <a:rPr lang="en-US" sz="2400" b="1" dirty="0" err="1">
                <a:solidFill>
                  <a:schemeClr val="dk1"/>
                </a:solidFill>
              </a:rPr>
              <a:t>Directeur</a:t>
            </a:r>
            <a:r>
              <a:rPr lang="en-US" sz="2400" b="1" dirty="0">
                <a:solidFill>
                  <a:schemeClr val="dk1"/>
                </a:solidFill>
              </a:rPr>
              <a:t> de la Vie </a:t>
            </a:r>
            <a:r>
              <a:rPr lang="en-US" sz="2400" b="1" dirty="0" err="1">
                <a:solidFill>
                  <a:schemeClr val="dk1"/>
                </a:solidFill>
              </a:rPr>
              <a:t>Etudiante</a:t>
            </a:r>
            <a:r>
              <a:rPr lang="en-US" sz="2400" b="1" dirty="0">
                <a:solidFill>
                  <a:schemeClr val="dk1"/>
                </a:solidFill>
              </a:rPr>
              <a:t> </a:t>
            </a:r>
            <a:r>
              <a:rPr lang="en-US" sz="2400" b="1" dirty="0" err="1">
                <a:solidFill>
                  <a:schemeClr val="dk1"/>
                </a:solidFill>
              </a:rPr>
              <a:t>en</a:t>
            </a:r>
            <a:r>
              <a:rPr lang="en-US" sz="2400" b="1" dirty="0">
                <a:solidFill>
                  <a:schemeClr val="dk1"/>
                </a:solidFill>
              </a:rPr>
              <a:t> </a:t>
            </a:r>
            <a:r>
              <a:rPr lang="en-US" sz="2400" b="1" dirty="0" err="1">
                <a:solidFill>
                  <a:schemeClr val="dk1"/>
                </a:solidFill>
              </a:rPr>
              <a:t>Normandie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8948" y="510995"/>
            <a:ext cx="2268252" cy="1318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e 4"/>
          <p:cNvGrpSpPr/>
          <p:nvPr/>
        </p:nvGrpSpPr>
        <p:grpSpPr>
          <a:xfrm>
            <a:off x="0" y="-81513"/>
            <a:ext cx="10747302" cy="7597863"/>
            <a:chOff x="0" y="-81513"/>
            <a:chExt cx="10747302" cy="7597863"/>
          </a:xfrm>
        </p:grpSpPr>
        <p:pic>
          <p:nvPicPr>
            <p:cNvPr id="36" name="Google Shape;36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-81513"/>
              <a:ext cx="10747302" cy="759786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e 3"/>
            <p:cNvGrpSpPr/>
            <p:nvPr/>
          </p:nvGrpSpPr>
          <p:grpSpPr>
            <a:xfrm>
              <a:off x="463177" y="1170044"/>
              <a:ext cx="1391137" cy="2198646"/>
              <a:chOff x="463177" y="1170044"/>
              <a:chExt cx="1391137" cy="2198646"/>
            </a:xfrm>
          </p:grpSpPr>
          <p:pic>
            <p:nvPicPr>
              <p:cNvPr id="1026" name="Picture 2" descr="Résultat de recherche d'images pour &quot;crous campus sciences et ingénierie logo&quot;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2284" y="1170044"/>
                <a:ext cx="672030" cy="594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Résultat de recherche d'images pour &quot;crous normandie logo&quot;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38" y="1170045"/>
                <a:ext cx="659051" cy="659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http://www.normandie-univ.fr/medias/photo/logo-neoma-boite_1574242484619-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77" y="2701178"/>
                <a:ext cx="667512" cy="667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ZoneTexte 5"/>
          <p:cNvSpPr txBox="1"/>
          <p:nvPr/>
        </p:nvSpPr>
        <p:spPr>
          <a:xfrm>
            <a:off x="7362925" y="6001650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Lundi 18 novembre 2019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COMPTE RENDU </a:t>
            </a:r>
            <a:r>
              <a:rPr lang="en-US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 COMITE DE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SUIVI 2018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REVUE DU PRECEDENT COMITE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Revue du dernier </a:t>
            </a:r>
            <a:r>
              <a:rPr lang="en-US" sz="32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compte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rendu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2018 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16"/>
          <p:cNvGraphicFramePr/>
          <p:nvPr/>
        </p:nvGraphicFramePr>
        <p:xfrm>
          <a:off x="1010653" y="2556892"/>
          <a:ext cx="8872550" cy="422887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{379E3955-CF9C-4353-A499-82491A8AB9D0}</a:tableStyleId>
              </a:tblPr>
              <a:tblGrid>
                <a:gridCol w="331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050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1. Tournées Fous de la Rampe et Phénix Normandie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4239" marR="89852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Qui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2790" marR="72326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Quand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650">
                <a:tc>
                  <a:txBody>
                    <a:bodyPr/>
                    <a:lstStyle/>
                    <a:p>
                      <a:pPr marL="67945" marR="244475" lvl="0" indent="0" algn="just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Mieux diffuser l’information avec le concours de tous les établissements membres, mieux adapter la communication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175895" lvl="0" indent="-22860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-	NU avec ensemble des membres et partenaires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Prochaines tournées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Inclure Evreux dans la programmation des Fous de la Rampe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-	NU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Prochaine tournée Fous de la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8580" marR="0" lvl="0" indent="0" algn="l" rtl="0">
                        <a:lnSpc>
                          <a:spcPct val="97142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Rampe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300">
                <a:tc>
                  <a:txBody>
                    <a:bodyPr/>
                    <a:lstStyle/>
                    <a:p>
                      <a:pPr marL="67945" marR="6096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Adapter	une	identité	visuelle	du Tremplin Phénix différente de la Tournée Phénix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-	NU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Prochaine tournée TPN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2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Proposer la réalisation d’un EP pour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7945" marR="0" lvl="0" indent="0" algn="l" rtl="0">
                        <a:lnSpc>
                          <a:spcPct val="96428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tous les lauréats des Tremplins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-	NU avec l’ensemble des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525780" marR="0" lvl="0" indent="0" algn="l" rtl="0">
                        <a:lnSpc>
                          <a:spcPct val="96428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membres et partenaires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Prochaine tournée TPN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300">
                <a:tc>
                  <a:txBody>
                    <a:bodyPr/>
                    <a:lstStyle/>
                    <a:p>
                      <a:pPr marL="67945" marR="53339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Proposer un groupe lauréat TPN pour la prochaine Armada de la Liberté de Rouen.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-	NU et les partenaires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REVUE DU PRECEDENT COMITE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200"/>
            </a:pPr>
            <a:r>
              <a:rPr lang="fr-FR" sz="3200" dirty="0">
                <a:solidFill>
                  <a:schemeClr val="lt1"/>
                </a:solidFill>
              </a:rPr>
              <a:t>Revue du dernier compte rendu 2018 </a:t>
            </a:r>
          </a:p>
        </p:txBody>
      </p:sp>
      <p:graphicFrame>
        <p:nvGraphicFramePr>
          <p:cNvPr id="128" name="Google Shape;128;p17"/>
          <p:cNvGraphicFramePr/>
          <p:nvPr/>
        </p:nvGraphicFramePr>
        <p:xfrm>
          <a:off x="635267" y="2496239"/>
          <a:ext cx="9247925" cy="44147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{379E3955-CF9C-4353-A499-82491A8AB9D0}</a:tableStyleId>
              </a:tblPr>
              <a:tblGrid>
                <a:gridCol w="345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32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96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APIE (action 22.4)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4239" marR="89852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Qui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2790" marR="72326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Quand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Augmenter le nombre de commissions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7945" marR="0" lvl="0" indent="0" algn="l" rtl="0">
                        <a:lnSpc>
                          <a:spcPct val="96428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organisées dans l’année.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NU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ASAP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Diffuser l’information sur les lauréats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7945" marR="86995" lvl="0" indent="0" algn="l" rtl="0">
                        <a:lnSpc>
                          <a:spcPct val="103571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auprès des établissements d’origine et aux médias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NU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ASAP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050">
                <a:tc>
                  <a:txBody>
                    <a:bodyPr/>
                    <a:lstStyle/>
                    <a:p>
                      <a:pPr marL="67945" marR="131445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Promouvoir la visibilité de Normandie Université par la réalisation d’objets publicitaires à diffuser lors de la réalisation des événements et via les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7945" marR="0" lvl="0" indent="0" algn="l" rtl="0">
                        <a:lnSpc>
                          <a:spcPct val="96428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associations lauréates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NU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ASAP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77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Relayer les informations relatives à l’aide proposée par la Région Normandie dans le cadre de Atouts Normandie pour les 15-25 ans.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7945" marR="300355" lvl="0" indent="0" algn="l" rtl="0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195580" lvl="0" indent="-22860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NU avec l’ensemble des membres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762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 attente des informations de la Direction Jeunesse et sports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8580" marR="0" lvl="0" indent="0" algn="l" rtl="0">
                        <a:lnSpc>
                          <a:spcPct val="97142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la Région Normandie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9" name="Google Shape;129;p17"/>
          <p:cNvSpPr/>
          <p:nvPr/>
        </p:nvSpPr>
        <p:spPr>
          <a:xfrm>
            <a:off x="1903413" y="3810000"/>
            <a:ext cx="106934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REVUE DU PRECEDENT COMITE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200"/>
            </a:pPr>
            <a:r>
              <a:rPr lang="fr-FR" sz="3200" dirty="0">
                <a:solidFill>
                  <a:schemeClr val="lt1"/>
                </a:solidFill>
              </a:rPr>
              <a:t>Revue du dernier compte rendu 2018 </a:t>
            </a:r>
          </a:p>
        </p:txBody>
      </p:sp>
      <p:sp>
        <p:nvSpPr>
          <p:cNvPr id="137" name="Google Shape;137;p18"/>
          <p:cNvSpPr/>
          <p:nvPr/>
        </p:nvSpPr>
        <p:spPr>
          <a:xfrm>
            <a:off x="1903413" y="3810000"/>
            <a:ext cx="106934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Google Shape;138;p18"/>
          <p:cNvGraphicFramePr/>
          <p:nvPr/>
        </p:nvGraphicFramePr>
        <p:xfrm>
          <a:off x="779646" y="2484848"/>
          <a:ext cx="9278750" cy="443572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{379E3955-CF9C-4353-A499-82491A8AB9D0}</a:tableStyleId>
              </a:tblPr>
              <a:tblGrid>
                <a:gridCol w="346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7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96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Assises Vie étudiante 2020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4239" marR="89852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Qui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2790" marR="72326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Quand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Adapter les thématiques aux besoins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7945" marR="0" lvl="0" indent="0" algn="l" rtl="0">
                        <a:lnSpc>
                          <a:spcPct val="96428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 étudiants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NU avec l’ensemble des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25780" marR="0" lvl="0" indent="0" algn="l" rtl="0">
                        <a:lnSpc>
                          <a:spcPct val="96428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membres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Prochaines Assises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Job étudiant : organiser un salon sur le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7945" marR="0" lvl="0" indent="0" algn="l" rtl="0">
                        <a:lnSpc>
                          <a:spcPct val="97142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modèle de celui organisé à Caen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CROUS Normandie et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25780" marR="0" lvl="0" indent="0" algn="l" rtl="0">
                        <a:lnSpc>
                          <a:spcPct val="97142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Université de Rouen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Rendez-vous pris pour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25780" marR="0" lvl="0" indent="0" algn="l" rtl="0">
                        <a:lnSpc>
                          <a:spcPct val="97142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janvier 2019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96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Action 1.1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3350">
                <a:tc>
                  <a:txBody>
                    <a:bodyPr/>
                    <a:lstStyle/>
                    <a:p>
                      <a:pPr marL="67945" marR="6223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Inciter les étudiants à prendre les transports en commun et à utiliser la carte Atouts Normandie dans les cadre de l’aide aux déplacements pour les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7945" marR="0" lvl="0" indent="0" algn="l" rtl="0">
                        <a:lnSpc>
                          <a:spcPct val="96428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formations co-accréditées.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Région Normandie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ASAP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9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Action 5.4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du prochain Normandy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7945" marR="0" lvl="0" indent="0" algn="l" rtl="0">
                        <a:lnSpc>
                          <a:spcPct val="96428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Welcome Day en mars 2019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Région	Normandie	et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8580" marR="0" lvl="0" indent="0" algn="l" rtl="0">
                        <a:lnSpc>
                          <a:spcPct val="96428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partenaires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en cours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7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96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 Action 4.3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5975">
                <a:tc>
                  <a:txBody>
                    <a:bodyPr/>
                    <a:lstStyle/>
                    <a:p>
                      <a:pPr marL="67945" marR="12065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Proposer une carte complète de l’offre de formation sur le territoire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58420" lvl="0" indent="-22860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NU (Pôle Vie étudiante, Pôle	numérique,	Pôle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25780" marR="0" lvl="0" indent="0" algn="l" rtl="0">
                        <a:lnSpc>
                          <a:spcPct val="96428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Recherche)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	Rentrée 2019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REVUE DU PRECEDENT COMITE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200"/>
            </a:pPr>
            <a:r>
              <a:rPr lang="fr-FR" sz="3200" dirty="0">
                <a:solidFill>
                  <a:schemeClr val="lt1"/>
                </a:solidFill>
              </a:rPr>
              <a:t>Revue du dernier compte rendu 2018 </a:t>
            </a:r>
          </a:p>
        </p:txBody>
      </p:sp>
      <p:sp>
        <p:nvSpPr>
          <p:cNvPr id="146" name="Google Shape;146;p19"/>
          <p:cNvSpPr/>
          <p:nvPr/>
        </p:nvSpPr>
        <p:spPr>
          <a:xfrm>
            <a:off x="1903413" y="3810000"/>
            <a:ext cx="106934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7" name="Google Shape;147;p19"/>
          <p:cNvGraphicFramePr/>
          <p:nvPr/>
        </p:nvGraphicFramePr>
        <p:xfrm>
          <a:off x="389689" y="2539273"/>
          <a:ext cx="9914025" cy="473785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{379E3955-CF9C-4353-A499-82491A8AB9D0}</a:tableStyleId>
              </a:tblPr>
              <a:tblGrid>
                <a:gridCol w="3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700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7. Action 4.4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4239" marR="89852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Qui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2790" marR="72326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Quand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Finaliser la carte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NU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8. Actions 5.2, 5.6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Organiser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un </a:t>
                      </a: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groupe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de travail pour la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67945" marR="0" lvl="0" indent="0" algn="l" rtl="0">
                        <a:lnSpc>
                          <a:spcPct val="1125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réalisation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des supports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NU	et	membres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525780" marR="0" lvl="0" indent="0" algn="l" rtl="0">
                        <a:lnSpc>
                          <a:spcPct val="1125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partenaires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00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9. Action 7.3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Réaliser des supports vidéos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NU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125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CROUS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 rentrée 2019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10. Action 13.2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Intégrer un représentant des SUMMPS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7945" marR="260984" lvl="0" indent="0" algn="l" rtl="0">
                        <a:lnSpc>
                          <a:spcPct val="120833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au Comité de suivi SDVE et créer un groupe de travail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-NU et membres partenaires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11. Action 14.3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67945" marR="206375" lvl="0" indent="0" algn="just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Intégrer un représentant de l’Espace Handicap au Comité de suivi SDVE et créer un groupe de travail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NU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342900" marR="58420" lvl="0" indent="-342900" algn="just" rtl="0">
                        <a:lnSpc>
                          <a:spcPct val="120833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Espace	Handicap, Université de Rouen (Carole Alexandre, DEPE)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00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12. Action 20.1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9000">
                <a:tc>
                  <a:txBody>
                    <a:bodyPr/>
                    <a:lstStyle/>
                    <a:p>
                      <a:pPr marL="67945" marR="14859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Créer des événements « rencontres » entre sportifs de haut niveau.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59689" lvl="0" indent="-22860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NU	et	membres partenaires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8420" lvl="0" indent="0" algn="just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En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attente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des </a:t>
                      </a: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informations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sur les structures </a:t>
                      </a: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d’accueil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(</a:t>
                      </a: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Houlgate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) </a:t>
                      </a: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dont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dispose la </a:t>
                      </a: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Région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Normandie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(Direction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68580" marR="0" lvl="0" indent="0" algn="just" rtl="0">
                        <a:lnSpc>
                          <a:spcPct val="112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 err="1">
                          <a:solidFill>
                            <a:schemeClr val="dk1"/>
                          </a:solidFill>
                        </a:rPr>
                        <a:t>Jeunesse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 et sports)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REVUE DU PRECEDENT COMITE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200"/>
            </a:pPr>
            <a:r>
              <a:rPr lang="fr-FR" sz="3200" dirty="0">
                <a:solidFill>
                  <a:schemeClr val="lt1"/>
                </a:solidFill>
              </a:rPr>
              <a:t>Revue du dernier compte rendu 2018 </a:t>
            </a:r>
          </a:p>
        </p:txBody>
      </p:sp>
      <p:sp>
        <p:nvSpPr>
          <p:cNvPr id="155" name="Google Shape;155;p20"/>
          <p:cNvSpPr/>
          <p:nvPr/>
        </p:nvSpPr>
        <p:spPr>
          <a:xfrm>
            <a:off x="1903413" y="3810000"/>
            <a:ext cx="106934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" name="Google Shape;156;p20"/>
          <p:cNvGraphicFramePr/>
          <p:nvPr/>
        </p:nvGraphicFramePr>
        <p:xfrm>
          <a:off x="375252" y="2402244"/>
          <a:ext cx="9942900" cy="4728089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{379E3955-CF9C-4353-A499-82491A8AB9D0}</a:tableStyleId>
              </a:tblPr>
              <a:tblGrid>
                <a:gridCol w="371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575">
                <a:tc>
                  <a:txBody>
                    <a:bodyPr/>
                    <a:lstStyle/>
                    <a:p>
                      <a:pPr marL="67945" marR="11176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Organisation d’un tournoi de foot mixte avec des étudiants du Havre, de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7945" marR="0" lvl="0" indent="0" algn="l" rtl="0">
                        <a:lnSpc>
                          <a:spcPct val="1125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Caen et de Rouen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CROUS Normandie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Mars 2019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7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13. Action 22.1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4239" marR="89852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Qui ?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2790" marR="72326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Quand ?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Organiser une réunion concernant la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7945" marR="0" lvl="0" indent="0" algn="l" rtl="0">
                        <a:lnSpc>
                          <a:spcPct val="1125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valorisation de l’engagement étudiant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NU	et	membres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525780" marR="0" lvl="0" indent="0" algn="l" rtl="0">
                        <a:lnSpc>
                          <a:spcPct val="1125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partenaires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courant 2019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50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14. Action 22.3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10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Communiquer sur l’année de césure en proposant des portraits d’étudiants Compléter la galerie avec des portraits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90805" marR="0" lvl="0" indent="0" algn="l" rtl="0">
                        <a:lnSpc>
                          <a:spcPct val="112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d’étudiants « classiques ».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59689" lvl="0" indent="-22860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NU	et	membres partenaires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7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15. Action 23.1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575">
                <a:tc>
                  <a:txBody>
                    <a:bodyPr/>
                    <a:lstStyle/>
                    <a:p>
                      <a:pPr marL="67945" marR="365125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Réaliser une charte commune des associations (selon modèle de</a:t>
                      </a:r>
                      <a:endParaRPr sz="11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7945" marR="0" lvl="0" indent="0" algn="l" rtl="0">
                        <a:lnSpc>
                          <a:spcPct val="112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l’ENSICAEN)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59689" lvl="0" indent="-22860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NU	et	membres partenaires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7785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En	attente	des	documents proposés par Julien Mahier.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77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16. Action 29.2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77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Consulter les OVE des établissements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-	NU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REVUE DU PRECEDENT COMITE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200"/>
            </a:pPr>
            <a:r>
              <a:rPr lang="fr-FR" sz="3200" dirty="0">
                <a:solidFill>
                  <a:schemeClr val="lt1"/>
                </a:solidFill>
              </a:rPr>
              <a:t>Revue du dernier compte rendu 2018 </a:t>
            </a:r>
          </a:p>
        </p:txBody>
      </p:sp>
      <p:sp>
        <p:nvSpPr>
          <p:cNvPr id="164" name="Google Shape;164;p21"/>
          <p:cNvSpPr/>
          <p:nvPr/>
        </p:nvSpPr>
        <p:spPr>
          <a:xfrm>
            <a:off x="1903413" y="3810000"/>
            <a:ext cx="106934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5" name="Google Shape;165;p21"/>
          <p:cNvGraphicFramePr/>
          <p:nvPr/>
        </p:nvGraphicFramePr>
        <p:xfrm>
          <a:off x="519765" y="2589117"/>
          <a:ext cx="9731150" cy="43507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{379E3955-CF9C-4353-A499-82491A8AB9D0}</a:tableStyleId>
              </a:tblPr>
              <a:tblGrid>
                <a:gridCol w="36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72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17. Comité de suivi et fonctionnement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4239" marR="89852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Qui ?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2790" marR="72326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Quand ?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0925">
                <a:tc>
                  <a:txBody>
                    <a:bodyPr/>
                    <a:lstStyle/>
                    <a:p>
                      <a:pPr marL="67945" marR="109854" lvl="0" indent="0" algn="just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Intégrer les représentants des SUAPS, SUMMPS, Espace handicap, Culture et François Legay (Pôle numérique, NU),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7945" marR="0" lvl="0" indent="0" algn="just" rtl="0">
                        <a:lnSpc>
                          <a:spcPct val="96428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VP étudiants des établissements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-	NU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2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Le Comité de Suivi du SDVE se réunira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7945" marR="0" lvl="0" indent="0" algn="l" rtl="0">
                        <a:lnSpc>
                          <a:spcPct val="96428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4 fois par an.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-	NU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ASAP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75">
                <a:tc>
                  <a:txBody>
                    <a:bodyPr/>
                    <a:lstStyle/>
                    <a:p>
                      <a:pPr marL="296545" marR="0" lvl="0" indent="0" algn="l" rtl="0">
                        <a:lnSpc>
                          <a:spcPct val="964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18. Ma rentrée virtuelle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550">
                <a:tc>
                  <a:txBody>
                    <a:bodyPr/>
                    <a:lstStyle/>
                    <a:p>
                      <a:pPr marL="67945" marR="180975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Inclure, si possible le jeu proposé par le CROUS « Je suis lycéen, je suis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67945" marR="0" lvl="0" indent="0" algn="l" rtl="0">
                        <a:lnSpc>
                          <a:spcPct val="96428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étudiant ».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NU</a:t>
                      </a:r>
                      <a:endParaRPr sz="14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CROUS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</a:rPr>
                        <a:t>-rentrée 2019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CONFÉRENCE RÉGIONALE DE LA VIE DE CAMPUS NORMANDE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-48" y="2131288"/>
            <a:ext cx="1643700" cy="13740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Observatoire Territorial du</a:t>
            </a:r>
            <a:br>
              <a:rPr lang="en-US" sz="1600"/>
            </a:br>
            <a:r>
              <a:rPr lang="en-US" sz="1600"/>
              <a:t>Logement Etudiant</a:t>
            </a:r>
            <a:endParaRPr sz="1600"/>
          </a:p>
        </p:txBody>
      </p:sp>
      <p:sp>
        <p:nvSpPr>
          <p:cNvPr id="173" name="Google Shape;173;p22"/>
          <p:cNvSpPr txBox="1"/>
          <p:nvPr/>
        </p:nvSpPr>
        <p:spPr>
          <a:xfrm>
            <a:off x="1781229" y="3736313"/>
            <a:ext cx="1643700" cy="13740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Réseau Egalité &amp; Diversité</a:t>
            </a:r>
            <a:endParaRPr sz="1600"/>
          </a:p>
        </p:txBody>
      </p:sp>
      <p:sp>
        <p:nvSpPr>
          <p:cNvPr id="174" name="Google Shape;174;p22"/>
          <p:cNvSpPr txBox="1"/>
          <p:nvPr/>
        </p:nvSpPr>
        <p:spPr>
          <a:xfrm>
            <a:off x="-40" y="3736313"/>
            <a:ext cx="1643700" cy="1374000"/>
          </a:xfrm>
          <a:prstGeom prst="rect">
            <a:avLst/>
          </a:prstGeom>
          <a:solidFill>
            <a:srgbClr val="DC006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Groupe thématique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Handicap &amp; Public Spécifique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9049724" y="2131288"/>
            <a:ext cx="1643700" cy="1374000"/>
          </a:xfrm>
          <a:prstGeom prst="rect">
            <a:avLst/>
          </a:prstGeom>
          <a:solidFill>
            <a:srgbClr val="DC006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Groupe thématique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Santé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1809913" y="2131288"/>
            <a:ext cx="1643700" cy="137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Réseau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Orientation &amp; Insertion </a:t>
            </a:r>
            <a:r>
              <a:rPr lang="en-US" sz="1600" dirty="0" err="1"/>
              <a:t>Professionnelle</a:t>
            </a:r>
            <a:endParaRPr sz="1600" dirty="0"/>
          </a:p>
        </p:txBody>
      </p:sp>
      <p:sp>
        <p:nvSpPr>
          <p:cNvPr id="177" name="Google Shape;177;p22"/>
          <p:cNvSpPr txBox="1"/>
          <p:nvPr/>
        </p:nvSpPr>
        <p:spPr>
          <a:xfrm>
            <a:off x="5458516" y="3736314"/>
            <a:ext cx="1643700" cy="1374000"/>
          </a:xfrm>
          <a:prstGeom prst="rect">
            <a:avLst/>
          </a:prstGeom>
          <a:solidFill>
            <a:srgbClr val="DC006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Groupe thématique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Vie sportive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7254132" y="3736316"/>
            <a:ext cx="1643700" cy="1374000"/>
          </a:xfrm>
          <a:prstGeom prst="rect">
            <a:avLst/>
          </a:prstGeom>
          <a:solidFill>
            <a:srgbClr val="DC006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Groupe thématique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Vie associative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619870" y="3736329"/>
            <a:ext cx="1643700" cy="1374000"/>
          </a:xfrm>
          <a:prstGeom prst="rect">
            <a:avLst/>
          </a:prstGeom>
          <a:solidFill>
            <a:srgbClr val="DC006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Groupe thématique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Vie culturelle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5458534" y="2131291"/>
            <a:ext cx="1643700" cy="137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Pilotage &amp; </a:t>
            </a:r>
            <a:r>
              <a:rPr lang="en-US" sz="1600" dirty="0" err="1"/>
              <a:t>suivi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“</a:t>
            </a:r>
            <a:r>
              <a:rPr lang="en-US" sz="1600" dirty="0" err="1"/>
              <a:t>Normandie</a:t>
            </a:r>
            <a:r>
              <a:rPr lang="en-US" sz="1600" dirty="0"/>
              <a:t> </a:t>
            </a:r>
            <a:r>
              <a:rPr lang="en-US" sz="1600" dirty="0" err="1"/>
              <a:t>Université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Poche</a:t>
            </a:r>
            <a:r>
              <a:rPr lang="en-US" sz="1600" dirty="0"/>
              <a:t>”</a:t>
            </a:r>
            <a:endParaRPr sz="1600" dirty="0"/>
          </a:p>
        </p:txBody>
      </p:sp>
      <p:sp>
        <p:nvSpPr>
          <p:cNvPr id="181" name="Google Shape;181;p22"/>
          <p:cNvSpPr txBox="1"/>
          <p:nvPr/>
        </p:nvSpPr>
        <p:spPr>
          <a:xfrm>
            <a:off x="7254126" y="2131292"/>
            <a:ext cx="1643700" cy="137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Commission Documentation de </a:t>
            </a:r>
            <a:r>
              <a:rPr lang="en-US" sz="1600" dirty="0" err="1"/>
              <a:t>Normandie</a:t>
            </a:r>
            <a:r>
              <a:rPr lang="en-US" sz="1600" dirty="0"/>
              <a:t> </a:t>
            </a:r>
            <a:r>
              <a:rPr lang="en-US" sz="1600" dirty="0" err="1"/>
              <a:t>Université</a:t>
            </a:r>
            <a:endParaRPr sz="1600" dirty="0"/>
          </a:p>
        </p:txBody>
      </p:sp>
      <p:sp>
        <p:nvSpPr>
          <p:cNvPr id="182" name="Google Shape;182;p22"/>
          <p:cNvSpPr txBox="1"/>
          <p:nvPr/>
        </p:nvSpPr>
        <p:spPr>
          <a:xfrm>
            <a:off x="9049724" y="3736330"/>
            <a:ext cx="1643700" cy="137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Pepite Vallée de Seine</a:t>
            </a:r>
            <a:endParaRPr sz="1600"/>
          </a:p>
        </p:txBody>
      </p:sp>
      <p:sp>
        <p:nvSpPr>
          <p:cNvPr id="183" name="Google Shape;183;p22"/>
          <p:cNvSpPr txBox="1"/>
          <p:nvPr/>
        </p:nvSpPr>
        <p:spPr>
          <a:xfrm>
            <a:off x="-48" y="5282698"/>
            <a:ext cx="1643700" cy="13740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Réseau Développement Durable</a:t>
            </a:r>
            <a:endParaRPr sz="1600"/>
          </a:p>
        </p:txBody>
      </p:sp>
      <p:sp>
        <p:nvSpPr>
          <p:cNvPr id="184" name="Google Shape;184;p22"/>
          <p:cNvSpPr txBox="1"/>
          <p:nvPr/>
        </p:nvSpPr>
        <p:spPr>
          <a:xfrm>
            <a:off x="3619867" y="2131296"/>
            <a:ext cx="1643700" cy="1374000"/>
          </a:xfrm>
          <a:prstGeom prst="rect">
            <a:avLst/>
          </a:prstGeom>
          <a:solidFill>
            <a:srgbClr val="DC006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</a:rPr>
              <a:t>Groupe thématique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Mobilité internationale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CONFÉRENCE RÉGIONALE DE LA VIE DE CAMPUS NORMANDE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b="1" dirty="0">
                <a:solidFill>
                  <a:srgbClr val="DC006B"/>
                </a:solidFill>
              </a:rPr>
              <a:t>Action 30.1 :</a:t>
            </a:r>
            <a:r>
              <a:rPr lang="en-US" sz="2100" b="1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Mettre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en</a:t>
            </a:r>
            <a:r>
              <a:rPr lang="en-US" sz="2100" dirty="0">
                <a:solidFill>
                  <a:schemeClr val="dk1"/>
                </a:solidFill>
              </a:rPr>
              <a:t> place </a:t>
            </a:r>
            <a:r>
              <a:rPr lang="en-US" sz="2100" dirty="0" err="1">
                <a:solidFill>
                  <a:schemeClr val="dk1"/>
                </a:solidFill>
              </a:rPr>
              <a:t>une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conférence</a:t>
            </a:r>
            <a:r>
              <a:rPr lang="en-US" sz="2100" dirty="0">
                <a:solidFill>
                  <a:schemeClr val="dk1"/>
                </a:solidFill>
              </a:rPr>
              <a:t> de </a:t>
            </a:r>
            <a:r>
              <a:rPr lang="en-US" sz="2100" dirty="0" err="1">
                <a:solidFill>
                  <a:schemeClr val="dk1"/>
                </a:solidFill>
              </a:rPr>
              <a:t>l’enseignement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supérieur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normand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rassemblant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tous</a:t>
            </a:r>
            <a:r>
              <a:rPr lang="en-US" sz="2100" dirty="0">
                <a:solidFill>
                  <a:schemeClr val="dk1"/>
                </a:solidFill>
              </a:rPr>
              <a:t> les </a:t>
            </a:r>
            <a:r>
              <a:rPr lang="en-US" sz="2100" dirty="0" err="1">
                <a:solidFill>
                  <a:schemeClr val="dk1"/>
                </a:solidFill>
              </a:rPr>
              <a:t>acteurs</a:t>
            </a:r>
            <a:r>
              <a:rPr lang="en-US" sz="2100" dirty="0">
                <a:solidFill>
                  <a:schemeClr val="dk1"/>
                </a:solidFill>
              </a:rPr>
              <a:t> de la vie de campus</a:t>
            </a:r>
            <a:endParaRPr sz="2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 dirty="0" err="1">
                <a:solidFill>
                  <a:srgbClr val="DC006B"/>
                </a:solidFill>
              </a:rPr>
              <a:t>Objectif</a:t>
            </a:r>
            <a:r>
              <a:rPr lang="en-US" sz="2100" b="1" dirty="0">
                <a:solidFill>
                  <a:srgbClr val="DC006B"/>
                </a:solidFill>
              </a:rPr>
              <a:t> : </a:t>
            </a:r>
            <a:endParaRPr sz="2100" b="1" dirty="0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 dirty="0" err="1">
                <a:solidFill>
                  <a:schemeClr val="dk1"/>
                </a:solidFill>
              </a:rPr>
              <a:t>Réunir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une</a:t>
            </a:r>
            <a:r>
              <a:rPr lang="en-US" sz="2100" dirty="0">
                <a:solidFill>
                  <a:schemeClr val="dk1"/>
                </a:solidFill>
              </a:rPr>
              <a:t> à </a:t>
            </a:r>
            <a:r>
              <a:rPr lang="en-US" sz="2100" dirty="0" err="1">
                <a:solidFill>
                  <a:schemeClr val="dk1"/>
                </a:solidFill>
              </a:rPr>
              <a:t>deux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fois</a:t>
            </a:r>
            <a:r>
              <a:rPr lang="en-US" sz="2100" dirty="0">
                <a:solidFill>
                  <a:schemeClr val="dk1"/>
                </a:solidFill>
              </a:rPr>
              <a:t> par an </a:t>
            </a:r>
            <a:r>
              <a:rPr lang="en-US" sz="2100" dirty="0" err="1">
                <a:solidFill>
                  <a:schemeClr val="dk1"/>
                </a:solidFill>
              </a:rPr>
              <a:t>l’ensemble</a:t>
            </a:r>
            <a:r>
              <a:rPr lang="en-US" sz="2100" dirty="0">
                <a:solidFill>
                  <a:schemeClr val="dk1"/>
                </a:solidFill>
              </a:rPr>
              <a:t> des </a:t>
            </a:r>
            <a:r>
              <a:rPr lang="en-US" sz="2100" dirty="0" err="1">
                <a:solidFill>
                  <a:schemeClr val="dk1"/>
                </a:solidFill>
              </a:rPr>
              <a:t>acteurs</a:t>
            </a:r>
            <a:r>
              <a:rPr lang="en-US" sz="2100" dirty="0">
                <a:solidFill>
                  <a:schemeClr val="dk1"/>
                </a:solidFill>
              </a:rPr>
              <a:t> de la vie de campus pour assurer un </a:t>
            </a:r>
            <a:r>
              <a:rPr lang="en-US" sz="2100" dirty="0" err="1">
                <a:solidFill>
                  <a:schemeClr val="dk1"/>
                </a:solidFill>
              </a:rPr>
              <a:t>suivi</a:t>
            </a:r>
            <a:r>
              <a:rPr lang="en-US" sz="2100" dirty="0">
                <a:solidFill>
                  <a:schemeClr val="dk1"/>
                </a:solidFill>
              </a:rPr>
              <a:t> et </a:t>
            </a:r>
            <a:r>
              <a:rPr lang="en-US" sz="2100" dirty="0" err="1">
                <a:solidFill>
                  <a:schemeClr val="dk1"/>
                </a:solidFill>
              </a:rPr>
              <a:t>une</a:t>
            </a:r>
            <a:r>
              <a:rPr lang="en-US" sz="2100" dirty="0">
                <a:solidFill>
                  <a:schemeClr val="dk1"/>
                </a:solidFill>
              </a:rPr>
              <a:t> orientation </a:t>
            </a:r>
            <a:r>
              <a:rPr lang="en-US" sz="2100" dirty="0" err="1">
                <a:solidFill>
                  <a:schemeClr val="dk1"/>
                </a:solidFill>
              </a:rPr>
              <a:t>stratégique</a:t>
            </a:r>
            <a:r>
              <a:rPr lang="en-US" sz="2100" dirty="0">
                <a:solidFill>
                  <a:schemeClr val="dk1"/>
                </a:solidFill>
              </a:rPr>
              <a:t> du SDVE</a:t>
            </a:r>
            <a:endParaRPr sz="2100" dirty="0">
              <a:solidFill>
                <a:schemeClr val="dk1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 dirty="0" err="1">
                <a:solidFill>
                  <a:schemeClr val="dk1"/>
                </a:solidFill>
              </a:rPr>
              <a:t>Echanger</a:t>
            </a:r>
            <a:r>
              <a:rPr lang="en-US" sz="2100" dirty="0">
                <a:solidFill>
                  <a:schemeClr val="dk1"/>
                </a:solidFill>
              </a:rPr>
              <a:t> sur les </a:t>
            </a:r>
            <a:r>
              <a:rPr lang="en-US" sz="2100" smtClean="0">
                <a:solidFill>
                  <a:schemeClr val="dk1"/>
                </a:solidFill>
              </a:rPr>
              <a:t>projets</a:t>
            </a:r>
            <a:r>
              <a:rPr lang="en-US" sz="2100" dirty="0" smtClean="0">
                <a:solidFill>
                  <a:schemeClr val="dk1"/>
                </a:solidFill>
              </a:rPr>
              <a:t> </a:t>
            </a:r>
            <a:r>
              <a:rPr lang="en-US" sz="2100" dirty="0">
                <a:solidFill>
                  <a:schemeClr val="dk1"/>
                </a:solidFill>
              </a:rPr>
              <a:t>de </a:t>
            </a:r>
            <a:r>
              <a:rPr lang="en-US" sz="2100" dirty="0" err="1">
                <a:solidFill>
                  <a:schemeClr val="dk1"/>
                </a:solidFill>
              </a:rPr>
              <a:t>chacun</a:t>
            </a:r>
            <a:r>
              <a:rPr lang="en-US" sz="2100" dirty="0">
                <a:solidFill>
                  <a:schemeClr val="dk1"/>
                </a:solidFill>
              </a:rPr>
              <a:t> et </a:t>
            </a:r>
            <a:r>
              <a:rPr lang="en-US" sz="2100" dirty="0" err="1">
                <a:solidFill>
                  <a:schemeClr val="dk1"/>
                </a:solidFill>
              </a:rPr>
              <a:t>définir</a:t>
            </a:r>
            <a:r>
              <a:rPr lang="en-US" sz="2100" dirty="0">
                <a:solidFill>
                  <a:schemeClr val="dk1"/>
                </a:solidFill>
              </a:rPr>
              <a:t> des </a:t>
            </a:r>
            <a:r>
              <a:rPr lang="en-US" sz="2100" dirty="0" err="1">
                <a:solidFill>
                  <a:schemeClr val="dk1"/>
                </a:solidFill>
              </a:rPr>
              <a:t>projets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communs</a:t>
            </a:r>
            <a:endParaRPr sz="2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 dirty="0" err="1">
                <a:solidFill>
                  <a:srgbClr val="DC006B"/>
                </a:solidFill>
              </a:rPr>
              <a:t>Périmètre</a:t>
            </a:r>
            <a:r>
              <a:rPr lang="en-US" sz="2100" b="1" dirty="0">
                <a:solidFill>
                  <a:srgbClr val="DC006B"/>
                </a:solidFill>
              </a:rPr>
              <a:t> : </a:t>
            </a:r>
            <a:endParaRPr sz="2100" b="1" dirty="0">
              <a:solidFill>
                <a:srgbClr val="DC006B"/>
              </a:solidFill>
            </a:endParaRPr>
          </a:p>
          <a:p>
            <a:pPr marL="9144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 dirty="0" err="1">
                <a:solidFill>
                  <a:schemeClr val="dk1"/>
                </a:solidFill>
              </a:rPr>
              <a:t>Normandie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Université</a:t>
            </a:r>
            <a:endParaRPr sz="2100" dirty="0">
              <a:solidFill>
                <a:schemeClr val="dk1"/>
              </a:solidFill>
            </a:endParaRPr>
          </a:p>
          <a:p>
            <a:pPr marL="9144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 dirty="0" err="1">
                <a:solidFill>
                  <a:schemeClr val="dk1"/>
                </a:solidFill>
              </a:rPr>
              <a:t>Etablissements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d’enseignement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</a:rPr>
              <a:t>supérieur</a:t>
            </a:r>
            <a:endParaRPr sz="2100" dirty="0">
              <a:solidFill>
                <a:schemeClr val="dk1"/>
              </a:solidFill>
            </a:endParaRPr>
          </a:p>
          <a:p>
            <a:pPr marL="9144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 dirty="0">
                <a:solidFill>
                  <a:schemeClr val="dk1"/>
                </a:solidFill>
              </a:rPr>
              <a:t>CROUS</a:t>
            </a:r>
            <a:endParaRPr sz="2100" dirty="0">
              <a:solidFill>
                <a:schemeClr val="dk1"/>
              </a:solidFill>
            </a:endParaRPr>
          </a:p>
          <a:p>
            <a:pPr marL="9144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 dirty="0">
                <a:solidFill>
                  <a:schemeClr val="dk1"/>
                </a:solidFill>
              </a:rPr>
              <a:t>CESAR &amp; CHEERS</a:t>
            </a:r>
            <a:endParaRPr sz="2100" dirty="0">
              <a:solidFill>
                <a:schemeClr val="dk1"/>
              </a:solidFill>
            </a:endParaRPr>
          </a:p>
          <a:p>
            <a:pPr marL="9144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 dirty="0" err="1">
                <a:solidFill>
                  <a:schemeClr val="dk1"/>
                </a:solidFill>
              </a:rPr>
              <a:t>Rectorats</a:t>
            </a:r>
            <a:endParaRPr sz="2100" dirty="0">
              <a:solidFill>
                <a:schemeClr val="dk1"/>
              </a:solidFill>
            </a:endParaRPr>
          </a:p>
          <a:p>
            <a:pPr marL="9144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 dirty="0" err="1">
                <a:solidFill>
                  <a:schemeClr val="dk1"/>
                </a:solidFill>
              </a:rPr>
              <a:t>Collectivités</a:t>
            </a:r>
            <a:endParaRPr sz="2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OBSERVATOIRE TERRITORIAL DU LOGEMENT ÉTUDIANT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 : 4.4, Réaliser une carte des résidences étudiantes existant dans les pôles secondaires d’enseignement supérieur, en dehors des grandes villes universitaires.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Objectif : 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>
                <a:solidFill>
                  <a:schemeClr val="dk1"/>
                </a:solidFill>
              </a:rPr>
              <a:t>Elargir à la mise en place d’un observatoire régional dans le cadre de la campagne nationale ;</a:t>
            </a:r>
            <a:endParaRPr sz="2100">
              <a:solidFill>
                <a:schemeClr val="dk1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>
                <a:solidFill>
                  <a:schemeClr val="dk1"/>
                </a:solidFill>
              </a:rPr>
              <a:t>Guider les politiques publiques en connaissant les usages ;</a:t>
            </a:r>
            <a:endParaRPr sz="2100">
              <a:solidFill>
                <a:schemeClr val="dk1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US" sz="2100">
                <a:solidFill>
                  <a:schemeClr val="dk1"/>
                </a:solidFill>
              </a:rPr>
              <a:t>Obtenir un panorama exhaustif du logement étudiant en Normandie, de manière macro et micro ;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100">
                <a:solidFill>
                  <a:schemeClr val="dk1"/>
                </a:solidFill>
              </a:rPr>
              <a:t>ComUE, établissements d’enseignement supérieur, CROUS, acteurs du logement, collectivités territoriales...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500"/>
              <a:buFont typeface="Century Gothic"/>
              <a:buNone/>
            </a:pPr>
            <a:r>
              <a:rPr lang="en-US">
                <a:solidFill>
                  <a:srgbClr val="DC006B"/>
                </a:solidFill>
              </a:rPr>
              <a:t>ORDRE DU JOUR</a:t>
            </a:r>
            <a:endParaRPr>
              <a:solidFill>
                <a:srgbClr val="DC006B"/>
              </a:solidFill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252000" y="1020325"/>
            <a:ext cx="10135200" cy="57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0938" lvl="0" indent="-39093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7"/>
              <a:buFont typeface="Arial"/>
              <a:buNone/>
            </a:pPr>
            <a:r>
              <a:rPr lang="en-US" sz="2127" dirty="0"/>
              <a:t>	</a:t>
            </a:r>
            <a:endParaRPr dirty="0"/>
          </a:p>
          <a:p>
            <a:pPr marL="457200" lvl="0" indent="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-US" sz="2400" dirty="0"/>
              <a:t>1. 	Tour de table</a:t>
            </a:r>
            <a:endParaRPr sz="2400" dirty="0"/>
          </a:p>
          <a:p>
            <a:pPr marL="457200" lvl="0" indent="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-US" sz="2400" dirty="0"/>
              <a:t>2.	</a:t>
            </a:r>
            <a:r>
              <a:rPr lang="en-US" sz="2400" dirty="0" err="1"/>
              <a:t>Bilan</a:t>
            </a:r>
            <a:r>
              <a:rPr lang="en-US" sz="2400" dirty="0"/>
              <a:t> des actions </a:t>
            </a:r>
            <a:r>
              <a:rPr lang="en-US" sz="2400" dirty="0" err="1"/>
              <a:t>menées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2019</a:t>
            </a:r>
            <a:endParaRPr sz="2400" dirty="0"/>
          </a:p>
          <a:p>
            <a:pPr marL="457200" lvl="0" indent="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-US" sz="2400" dirty="0"/>
              <a:t>3. 	Revue du dernier </a:t>
            </a:r>
            <a:r>
              <a:rPr lang="en-US" sz="2400" dirty="0" err="1"/>
              <a:t>compte</a:t>
            </a:r>
            <a:r>
              <a:rPr lang="en-US" sz="2400" dirty="0"/>
              <a:t> </a:t>
            </a:r>
            <a:r>
              <a:rPr lang="en-US" sz="2400" dirty="0" err="1" smtClean="0"/>
              <a:t>rendu</a:t>
            </a:r>
            <a:r>
              <a:rPr lang="en-US" sz="2400" dirty="0" smtClean="0"/>
              <a:t> 2018</a:t>
            </a:r>
            <a:endParaRPr sz="2400" dirty="0"/>
          </a:p>
          <a:p>
            <a:pPr marL="457200" lvl="0" indent="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-US" sz="2400" dirty="0"/>
              <a:t>4. 	Tableau d’état des </a:t>
            </a:r>
            <a:r>
              <a:rPr lang="en-US" sz="2400" dirty="0" err="1"/>
              <a:t>lieux</a:t>
            </a:r>
            <a:r>
              <a:rPr lang="en-US" sz="2400" dirty="0"/>
              <a:t> du SDVE</a:t>
            </a:r>
            <a:endParaRPr sz="2400" dirty="0"/>
          </a:p>
          <a:p>
            <a:pPr marL="457200" lvl="0" indent="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-US" sz="2400" dirty="0"/>
              <a:t>5. 	Planning 2020 et </a:t>
            </a:r>
            <a:r>
              <a:rPr lang="en-US" sz="2400" dirty="0" err="1"/>
              <a:t>échéances</a:t>
            </a:r>
            <a:endParaRPr sz="2400" dirty="0"/>
          </a:p>
          <a:p>
            <a:pPr marL="457200" lvl="0" indent="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-US" sz="2400" dirty="0"/>
              <a:t>6. 	</a:t>
            </a:r>
            <a:r>
              <a:rPr lang="en-US" sz="2400" dirty="0" smtClean="0"/>
              <a:t>3</a:t>
            </a:r>
            <a:r>
              <a:rPr lang="en-US" sz="2400" baseline="30000" dirty="0" smtClean="0"/>
              <a:t>èmes</a:t>
            </a:r>
            <a:r>
              <a:rPr lang="en-US" sz="2400" dirty="0" smtClean="0"/>
              <a:t> </a:t>
            </a:r>
            <a:r>
              <a:rPr lang="en-US" sz="2400" dirty="0" err="1" smtClean="0"/>
              <a:t>Assises</a:t>
            </a:r>
            <a:r>
              <a:rPr lang="en-US" sz="2400" dirty="0" smtClean="0"/>
              <a:t> de la vie </a:t>
            </a:r>
            <a:r>
              <a:rPr lang="en-US" sz="2400" dirty="0" err="1" smtClean="0"/>
              <a:t>étudiante</a:t>
            </a:r>
            <a:r>
              <a:rPr lang="en-US" sz="2400" dirty="0" smtClean="0"/>
              <a:t> </a:t>
            </a:r>
            <a:r>
              <a:rPr lang="en-US" sz="2000" i="1" dirty="0" smtClean="0"/>
              <a:t>(25 Mars 2020)</a:t>
            </a:r>
            <a:endParaRPr sz="2000" i="1" dirty="0"/>
          </a:p>
          <a:p>
            <a:pPr marL="457200" lvl="0" indent="0" algn="l" rt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-US" sz="2400" dirty="0"/>
              <a:t>7. 	Questions </a:t>
            </a:r>
            <a:r>
              <a:rPr lang="en-US" sz="2400" dirty="0" err="1"/>
              <a:t>diverses</a:t>
            </a:r>
            <a:endParaRPr sz="2400"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RÉSEAU ORIENTATION ET INSERTION PROFESSIONNELLE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Actions : </a:t>
            </a:r>
            <a:endParaRPr sz="2100" b="1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4.1 Former un grand nombre d’étudiants à être des ambassadeurs de l’enseignement supérieur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4.2 Renforcer les dispositifs d’information à destination du secondaire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4.5 Proposer des formations à destination des professeurs principaux de première et de terminale dans le cadre du PAF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7.3 Proposer aux étudiants un MOOC décliné en plusieurs langues portant sur la MTU, ainsi que des vidéos portant sur la vie de l’étudiant et son orientation au sein des services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11.1 Généraliser le principe de forums de réorientation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24.1 Former les étudiants à savoir valoriser leurs compétences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27.2 Organiser des rencontres entre étudiants et alumni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/>
              <a:t>Réseau actuel autour du projet TIP</a:t>
            </a:r>
            <a:endParaRPr sz="2100" i="0" u="none" strike="noStrike" cap="non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GROUPE THEMATIQUE MOBILITE INTERNATIONALE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Actions :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5.1 Renforcer les guichets unique d’accueil des étudiants internationaux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5.2 Créer, à destination des étudiants internationaux un guide de l’étudiant et un site internet associé à NU en plusieurs langues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5.5 Proposer sur les sites des établissements un onglet en anglais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5.6 Élaborer, en anglais, une plaquette de promotion des formations et de la vie étudiante normande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>
                <a:solidFill>
                  <a:schemeClr val="dk1"/>
                </a:solidFill>
              </a:rPr>
              <a:t>Services relations internationales, services vie étudiante, services communication, étudiants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Comité de Pilotage et de Suivi “Normandie Université en Poche”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Comité de Pilotage :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Prestataire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VP Vie Etudiante &amp; Culture NU, VP Numérique NU, VPE NU, Chargé de projet, responsable pôle vie étudiante et culture</a:t>
            </a:r>
            <a:endParaRPr sz="21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DC006B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 Périmètre Comité de Suivi :</a:t>
            </a:r>
            <a:endParaRPr sz="2100" b="1">
              <a:solidFill>
                <a:srgbClr val="DC006B"/>
              </a:solidFill>
            </a:endParaRPr>
          </a:p>
          <a:p>
            <a:pPr marL="13716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VP Vie Etudiante &amp; Culture NU, VP Numérique NU, VPE NU, Chargé de projet, pôle vie étudiante et culture NU, pôle numérique NU</a:t>
            </a:r>
            <a:endParaRPr sz="2100"/>
          </a:p>
          <a:p>
            <a:pPr marL="13716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Référents numériques application mobile établissements + CROUS</a:t>
            </a:r>
            <a:endParaRPr sz="2100"/>
          </a:p>
          <a:p>
            <a:pPr marL="13716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Usagers</a:t>
            </a: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Commission Documentation de Normandie Université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Actions :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8.1 Élargir les plages d’ouverture de certaines BU le soir, les week-ends et pendant les vacances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8.2 Développer le prêt par automate en soirée grâce à la lecture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8.3 Généraliser l’usage d’une application de type Affluences dans les BU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/>
              <a:t>Actuelle commission documentation de Normandie Université (VP établissements, responsables de SCD et de BU, représentants étudiants)</a:t>
            </a:r>
            <a:endParaRPr sz="2100" i="0" u="none" strike="noStrike" cap="non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32" name="Google Shape;232;p29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Groupe Thématique Santé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Actions :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12.1 Obtenir, pour les SUMPPS l’autorisation de prescrire des soins et travailler à la mise en place de réseaux de professionnels de la santé à proximité des différents campus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13.1 Multiplier les actions de prévention des comportements à risques, des conduites addictives et du mal être étudiant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13.2 Améliorer la communication sur les SUMPPS à destination des étudiants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19.1 Promouvoir le sport santé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/>
              <a:t>NU, SUMPPS, collectivités territoriales, services vie étudiante, étudiants</a:t>
            </a:r>
            <a:endParaRPr sz="2100" i="0" u="none" strike="noStrike" cap="non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Groupe Thématique Handicap &amp; Inclusion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Actions :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14.1 Mettre en oeuvre des schémas directeurs du handicap dans les établissements et le CROUS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14.2 Poursuivre l’amélioration de l’accessibilité des locaux pour les étudiants en situation de handicap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14.3 Proposer des plans d’aide individualisée aux étudiants en situation de handicap signataire d’une charte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14.4 Mieux former les personnels des établissements à la prise en compte et l’accompagnement du handicap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16.1 Harmoniser la liste des RSE des établissements et mettre en place une charte normande des RSE.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/>
              <a:t>NU, cellule handicap, SUMPPS, services vie étudiante, étudiants, </a:t>
            </a:r>
            <a:r>
              <a:rPr lang="en-US" sz="2100" i="1"/>
              <a:t>services numérique</a:t>
            </a:r>
            <a:endParaRPr sz="2100" u="none" strike="noStrike" cap="non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Réseau Egalité &amp; Diversité / Groupe thématique citoyenneté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Actions :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15.1 Organiser dans chaque établissement une demie-journée consacrée à des conférences et actions de sensibilisation sur la lutte contre les discriminations, l’égalité femmes-hommes, l’adoption de comportements éco-responsables...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22.4 Mettre les étudiants au coeur de la vie universitaire en les sensibilisant à la représentation et à la vie de leur établissement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28.2 Créer des portraits vidéo d’étudiants ambassadeurs de NU et des établissements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30.2 Organiser tous les deux ans des Assises de la Vie Etudiante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/>
              <a:t>Services vie étudiante, référents égalité et diversité, associations, services communication, étudiants...</a:t>
            </a:r>
            <a:endParaRPr sz="2100" u="none" strike="noStrike" cap="non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53" name="Google Shape;253;p32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Réseau Egalité &amp; Diversité / Groupe thématique citoyenneté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Mise en place d’un Réseau Egalité &amp; Diversité : </a:t>
            </a:r>
            <a:r>
              <a:rPr lang="en-US" sz="2100" i="1"/>
              <a:t>(sous réserve de validation)</a:t>
            </a:r>
            <a:endParaRPr sz="2100" i="1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Mettre en réseau les services concernés des établissements, des collectivités, du CROUS et les associations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Mutualiser les pratiques et les connaissances, notamment en terme de veille et de procédure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Déployer des actions collectives de sensibilisation et d’éducation populaire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Elaborer une stratégie de formation des personnels intermédiaires commune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/>
              <a:t>NU, établissements, CROUS, collectivités, associations, services juridiques, étudiants...</a:t>
            </a:r>
            <a:endParaRPr sz="2100" u="none" strike="noStrike" cap="non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Groupe thématique vie culturelle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 dirty="0">
                <a:solidFill>
                  <a:srgbClr val="DC006B"/>
                </a:solidFill>
              </a:rPr>
              <a:t>Actions :</a:t>
            </a:r>
            <a:endParaRPr sz="2100" b="1" dirty="0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000" dirty="0"/>
              <a:t>17.2 </a:t>
            </a:r>
            <a:r>
              <a:rPr lang="en-US" sz="2000" dirty="0" err="1"/>
              <a:t>Étendre</a:t>
            </a:r>
            <a:r>
              <a:rPr lang="en-US" sz="2000" dirty="0"/>
              <a:t> le </a:t>
            </a:r>
            <a:r>
              <a:rPr lang="en-US" sz="2000" dirty="0" err="1"/>
              <a:t>dispositif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carte Culture </a:t>
            </a:r>
            <a:r>
              <a:rPr lang="en-US" sz="2000" dirty="0" err="1"/>
              <a:t>reliée</a:t>
            </a:r>
            <a:r>
              <a:rPr lang="en-US" sz="2000" dirty="0"/>
              <a:t> à la </a:t>
            </a:r>
            <a:r>
              <a:rPr lang="en-US" sz="2000" dirty="0" err="1"/>
              <a:t>léocarte</a:t>
            </a:r>
            <a:endParaRPr sz="2000" dirty="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000" dirty="0"/>
              <a:t>17.3 </a:t>
            </a:r>
            <a:r>
              <a:rPr lang="en-US" sz="2000" dirty="0" err="1"/>
              <a:t>Renforcer</a:t>
            </a:r>
            <a:r>
              <a:rPr lang="en-US" sz="2000" dirty="0"/>
              <a:t> </a:t>
            </a:r>
            <a:r>
              <a:rPr lang="en-US" sz="2000" dirty="0" err="1"/>
              <a:t>l’offre</a:t>
            </a:r>
            <a:r>
              <a:rPr lang="en-US" sz="2000" dirty="0"/>
              <a:t> </a:t>
            </a:r>
            <a:r>
              <a:rPr lang="en-US" sz="2000" dirty="0" err="1"/>
              <a:t>culturelle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particulier</a:t>
            </a:r>
            <a:r>
              <a:rPr lang="en-US" sz="2000" dirty="0"/>
              <a:t> sur les campus </a:t>
            </a:r>
            <a:r>
              <a:rPr lang="en-US" sz="2000" dirty="0" err="1"/>
              <a:t>distants</a:t>
            </a:r>
            <a:r>
              <a:rPr lang="en-US" sz="2000" dirty="0"/>
              <a:t>, </a:t>
            </a:r>
            <a:r>
              <a:rPr lang="en-US" sz="2000" dirty="0" err="1"/>
              <a:t>notamment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facilitant</a:t>
            </a:r>
            <a:r>
              <a:rPr lang="en-US" sz="2000" dirty="0"/>
              <a:t> les </a:t>
            </a:r>
            <a:r>
              <a:rPr lang="en-US" sz="2000" dirty="0" err="1"/>
              <a:t>échanges</a:t>
            </a:r>
            <a:r>
              <a:rPr lang="en-US" sz="2000" dirty="0"/>
              <a:t> inter-campus</a:t>
            </a:r>
            <a:endParaRPr sz="2000" dirty="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000" dirty="0"/>
              <a:t>18.1 </a:t>
            </a:r>
            <a:r>
              <a:rPr lang="en-US" sz="2000" dirty="0" err="1"/>
              <a:t>Mettre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place et </a:t>
            </a:r>
            <a:r>
              <a:rPr lang="en-US" sz="2000" dirty="0" err="1"/>
              <a:t>tenir</a:t>
            </a:r>
            <a:r>
              <a:rPr lang="en-US" sz="2000" dirty="0"/>
              <a:t> à jour un agenda </a:t>
            </a:r>
            <a:r>
              <a:rPr lang="en-US" sz="2000" dirty="0" err="1"/>
              <a:t>commun</a:t>
            </a:r>
            <a:r>
              <a:rPr lang="en-US" sz="2000" dirty="0"/>
              <a:t> des </a:t>
            </a:r>
            <a:r>
              <a:rPr lang="en-US" sz="2000" dirty="0" err="1"/>
              <a:t>évènements</a:t>
            </a:r>
            <a:r>
              <a:rPr lang="en-US" sz="2000" dirty="0"/>
              <a:t> </a:t>
            </a:r>
            <a:r>
              <a:rPr lang="en-US" sz="2000" dirty="0" err="1"/>
              <a:t>culturels</a:t>
            </a:r>
            <a:r>
              <a:rPr lang="en-US" sz="2000" dirty="0"/>
              <a:t>, </a:t>
            </a:r>
            <a:r>
              <a:rPr lang="en-US" sz="2000" dirty="0" err="1"/>
              <a:t>sportifs</a:t>
            </a:r>
            <a:r>
              <a:rPr lang="en-US" sz="2000" dirty="0"/>
              <a:t> et </a:t>
            </a:r>
            <a:r>
              <a:rPr lang="en-US" sz="2000" dirty="0" err="1"/>
              <a:t>associatifs</a:t>
            </a:r>
            <a:endParaRPr sz="2000" dirty="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000" dirty="0"/>
              <a:t>18.2 Diversifier les </a:t>
            </a:r>
            <a:r>
              <a:rPr lang="en-US" sz="2000" dirty="0" err="1"/>
              <a:t>canaux</a:t>
            </a:r>
            <a:r>
              <a:rPr lang="en-US" sz="2000" dirty="0"/>
              <a:t> de diffusion de </a:t>
            </a:r>
            <a:r>
              <a:rPr lang="en-US" sz="2000" dirty="0" err="1"/>
              <a:t>l’offre</a:t>
            </a:r>
            <a:r>
              <a:rPr lang="en-US" sz="2000" dirty="0"/>
              <a:t> </a:t>
            </a:r>
            <a:r>
              <a:rPr lang="en-US" sz="2000" dirty="0" err="1"/>
              <a:t>culturelle</a:t>
            </a:r>
            <a:r>
              <a:rPr lang="en-US" sz="2000" dirty="0"/>
              <a:t>, sportive et associative</a:t>
            </a:r>
            <a:endParaRPr sz="2000" dirty="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000" dirty="0"/>
              <a:t>18.3 </a:t>
            </a:r>
            <a:r>
              <a:rPr lang="en-US" sz="2000" dirty="0" err="1"/>
              <a:t>Mettre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place et </a:t>
            </a:r>
            <a:r>
              <a:rPr lang="en-US" sz="2000" dirty="0" err="1"/>
              <a:t>tenir</a:t>
            </a:r>
            <a:r>
              <a:rPr lang="en-US" sz="2000" dirty="0"/>
              <a:t> à jour un </a:t>
            </a:r>
            <a:r>
              <a:rPr lang="en-US" sz="2000" dirty="0" err="1"/>
              <a:t>annuaire</a:t>
            </a:r>
            <a:r>
              <a:rPr lang="en-US" sz="2000" dirty="0"/>
              <a:t> des </a:t>
            </a:r>
            <a:r>
              <a:rPr lang="en-US" sz="2000" dirty="0" err="1"/>
              <a:t>acteurs</a:t>
            </a:r>
            <a:r>
              <a:rPr lang="en-US" sz="2000" dirty="0"/>
              <a:t> </a:t>
            </a:r>
            <a:r>
              <a:rPr lang="en-US" sz="2000" dirty="0" err="1"/>
              <a:t>culturels</a:t>
            </a:r>
            <a:r>
              <a:rPr lang="en-US" sz="2000" dirty="0"/>
              <a:t> </a:t>
            </a:r>
            <a:r>
              <a:rPr lang="en-US" sz="2000" dirty="0" err="1"/>
              <a:t>régionaux</a:t>
            </a:r>
            <a:r>
              <a:rPr lang="en-US" sz="2000" dirty="0"/>
              <a:t> et un </a:t>
            </a:r>
            <a:r>
              <a:rPr lang="en-US" sz="2000" dirty="0" err="1"/>
              <a:t>annuaire</a:t>
            </a:r>
            <a:r>
              <a:rPr lang="en-US" sz="2000" dirty="0"/>
              <a:t> des </a:t>
            </a:r>
            <a:r>
              <a:rPr lang="en-US" sz="2000" dirty="0" err="1"/>
              <a:t>lieux</a:t>
            </a:r>
            <a:r>
              <a:rPr lang="en-US" sz="2000" dirty="0"/>
              <a:t> de </a:t>
            </a:r>
            <a:r>
              <a:rPr lang="en-US" sz="2000" dirty="0" err="1"/>
              <a:t>répétition</a:t>
            </a:r>
            <a:r>
              <a:rPr lang="en-US" sz="2000" dirty="0"/>
              <a:t>, de diffusion et </a:t>
            </a:r>
            <a:r>
              <a:rPr lang="en-US" sz="2000" dirty="0" err="1"/>
              <a:t>d’exposition</a:t>
            </a:r>
            <a:r>
              <a:rPr lang="en-US" sz="2000" dirty="0"/>
              <a:t> </a:t>
            </a:r>
            <a:r>
              <a:rPr lang="en-US" sz="2000" dirty="0" err="1"/>
              <a:t>pouvant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mis</a:t>
            </a:r>
            <a:r>
              <a:rPr lang="en-US" sz="2000" dirty="0"/>
              <a:t> à disposition des </a:t>
            </a:r>
            <a:r>
              <a:rPr lang="en-US" sz="2000" dirty="0" err="1"/>
              <a:t>projets</a:t>
            </a:r>
            <a:r>
              <a:rPr lang="en-US" sz="2000" dirty="0"/>
              <a:t> </a:t>
            </a:r>
            <a:r>
              <a:rPr lang="en-US" sz="2000" dirty="0" err="1"/>
              <a:t>étudiants</a:t>
            </a:r>
            <a:endParaRPr sz="2000" dirty="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000" dirty="0"/>
              <a:t>18.4 Encourager la </a:t>
            </a:r>
            <a:r>
              <a:rPr lang="en-US" sz="2000" dirty="0" err="1"/>
              <a:t>pratique</a:t>
            </a:r>
            <a:r>
              <a:rPr lang="en-US" sz="2000" dirty="0"/>
              <a:t> </a:t>
            </a:r>
            <a:r>
              <a:rPr lang="en-US" sz="2000" dirty="0" err="1"/>
              <a:t>artistique</a:t>
            </a:r>
            <a:r>
              <a:rPr lang="en-US" sz="2000" dirty="0"/>
              <a:t> des </a:t>
            </a:r>
            <a:r>
              <a:rPr lang="en-US" sz="2000" dirty="0" err="1"/>
              <a:t>étudiants</a:t>
            </a:r>
            <a:endParaRPr sz="2000" dirty="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000" dirty="0"/>
              <a:t>26.3 Encourager la </a:t>
            </a:r>
            <a:r>
              <a:rPr lang="en-US" sz="2000" dirty="0" err="1"/>
              <a:t>présence</a:t>
            </a:r>
            <a:r>
              <a:rPr lang="en-US" sz="2000" dirty="0"/>
              <a:t> sur les campus des </a:t>
            </a:r>
            <a:r>
              <a:rPr lang="en-US" sz="2000" dirty="0" err="1"/>
              <a:t>jeunes</a:t>
            </a:r>
            <a:r>
              <a:rPr lang="en-US" sz="2000" dirty="0"/>
              <a:t> artistes </a:t>
            </a:r>
            <a:r>
              <a:rPr lang="en-US" sz="2000" dirty="0" err="1" smtClean="0"/>
              <a:t>professionnels</a:t>
            </a:r>
            <a:endParaRPr lang="en-US" sz="2000" dirty="0"/>
          </a:p>
          <a:p>
            <a:pPr marL="10096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endParaRPr lang="en-US" sz="2000" b="1" dirty="0">
              <a:solidFill>
                <a:srgbClr val="DC006B"/>
              </a:solidFill>
            </a:endParaRPr>
          </a:p>
          <a:p>
            <a:pPr marL="13525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srgbClr val="DC006B"/>
                </a:solidFill>
              </a:rPr>
              <a:t>P</a:t>
            </a:r>
            <a:r>
              <a:rPr lang="fr-FR" sz="2000" b="1" dirty="0" smtClean="0">
                <a:solidFill>
                  <a:srgbClr val="DC006B"/>
                </a:solidFill>
              </a:rPr>
              <a:t>érimètre </a:t>
            </a:r>
            <a:r>
              <a:rPr lang="fr-FR" sz="2000" b="1" dirty="0">
                <a:solidFill>
                  <a:srgbClr val="DC006B"/>
                </a:solidFill>
              </a:rPr>
              <a:t>: </a:t>
            </a:r>
            <a:r>
              <a:rPr lang="fr-FR" sz="2000" dirty="0">
                <a:solidFill>
                  <a:schemeClr val="dk1"/>
                </a:solidFill>
              </a:rPr>
              <a:t>NU, services culturels, CROUS, collectivité, acteurs culturels territoriaux, étudiants</a:t>
            </a: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endParaRPr sz="2000" u="none" strike="noStrike" cap="non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Groupe thématique vie associative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Actions :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23.1 Mettre en place une charte des associations étudiantes normandes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23.2 Mettre en place un guide d’information à destination des associations étudiantes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23.3 Appel à Projet aux Initiatives Etudiantes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/>
              <a:t>NU, services vie étudiante, étudiants</a:t>
            </a:r>
            <a:endParaRPr sz="2100" u="none" strike="noStrike" cap="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</a:pPr>
            <a:r>
              <a:rPr lang="en-US"/>
              <a:t>Tour de table</a:t>
            </a: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52000" y="1260000"/>
            <a:ext cx="10135260" cy="547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0938" lvl="0" indent="-39093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/>
              <a:t>	</a:t>
            </a:r>
            <a:endParaRPr/>
          </a:p>
          <a:p>
            <a:pPr marL="390938" lvl="0" indent="-39093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/>
              <a:t>	</a:t>
            </a:r>
            <a:r>
              <a:rPr lang="en-US" sz="2500"/>
              <a:t>Thierry HEYNEN,</a:t>
            </a:r>
            <a:r>
              <a:rPr lang="en-US" sz="2500">
                <a:solidFill>
                  <a:srgbClr val="DC006B"/>
                </a:solidFill>
              </a:rPr>
              <a:t> Vice-Président de Normandie Université, en charge de la Vie étudiante et de la Culture</a:t>
            </a:r>
            <a:endParaRPr/>
          </a:p>
          <a:p>
            <a:pPr marL="390938" lvl="0" indent="-39093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/>
          </a:p>
          <a:p>
            <a:pPr marL="390938" lvl="0" indent="-39093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/>
              <a:t>	Arthur LE COZ, </a:t>
            </a:r>
            <a:r>
              <a:rPr lang="en-US" sz="2500">
                <a:solidFill>
                  <a:srgbClr val="DC006B"/>
                </a:solidFill>
              </a:rPr>
              <a:t>Vice-Président étudiant du Conseil d’Administration de Normandie Université</a:t>
            </a:r>
            <a:endParaRPr/>
          </a:p>
          <a:p>
            <a:pPr marL="390938" lvl="0" indent="-39093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/>
          </a:p>
          <a:p>
            <a:pPr marL="390938" lvl="0" indent="-39093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/>
              <a:t>	Anne YOMI, </a:t>
            </a:r>
            <a:r>
              <a:rPr lang="en-US" sz="2500">
                <a:solidFill>
                  <a:srgbClr val="DC006B"/>
                </a:solidFill>
              </a:rPr>
              <a:t>Responsable Pôle Vie étudiante et Culture</a:t>
            </a:r>
            <a:endParaRPr/>
          </a:p>
          <a:p>
            <a:pPr marL="390938" lvl="0" indent="-39093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/>
          </a:p>
          <a:p>
            <a:pPr marL="390938" lvl="0" indent="-39093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/>
              <a:t>	Josépha THOBIE, </a:t>
            </a:r>
            <a:r>
              <a:rPr lang="en-US" sz="2500">
                <a:solidFill>
                  <a:srgbClr val="DC006B"/>
                </a:solidFill>
              </a:rPr>
              <a:t>Assistante </a:t>
            </a:r>
            <a:r>
              <a:rPr lang="en-US" sz="2400">
                <a:solidFill>
                  <a:srgbClr val="DC006B"/>
                </a:solidFill>
              </a:rPr>
              <a:t>Pôle Vie étudiante et Culture</a:t>
            </a:r>
            <a:endParaRPr/>
          </a:p>
          <a:p>
            <a:pPr marL="390938" lvl="0" indent="-390938" algn="just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Groupe thématique vie sportive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Actions :</a:t>
            </a:r>
            <a:endParaRPr sz="2100" b="1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19.2 Proposer des actions de sensibilisation au handisport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19.3 Proposer aux étudiants des activités physiques et sportives pendant les week-end et les vacances</a:t>
            </a:r>
            <a:endParaRPr sz="2100"/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20.1 Créer une association sportive Normandie Université, en plus des associations des établissements, pour disputer les compétitions universitaires de niveau élite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>
                <a:solidFill>
                  <a:srgbClr val="DC006B"/>
                </a:solidFill>
              </a:rPr>
              <a:t>Périmètre : </a:t>
            </a:r>
            <a:r>
              <a:rPr lang="en-US" sz="2100"/>
              <a:t>NU, SUAPS, Services communication, cellules handicap, CROUS, collectivités, étudiants...</a:t>
            </a:r>
            <a:endParaRPr sz="2100" u="none" strike="noStrike" cap="non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PEPITE Vallée de Seine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 dirty="0">
                <a:solidFill>
                  <a:srgbClr val="DC006B"/>
                </a:solidFill>
              </a:rPr>
              <a:t>Actions :</a:t>
            </a:r>
            <a:endParaRPr sz="2100" b="1" dirty="0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 dirty="0"/>
              <a:t>Ensemble des actions </a:t>
            </a:r>
            <a:r>
              <a:rPr lang="en-US" sz="2100" dirty="0" err="1"/>
              <a:t>développant</a:t>
            </a:r>
            <a:r>
              <a:rPr lang="en-US" sz="2100" dirty="0"/>
              <a:t> </a:t>
            </a:r>
            <a:r>
              <a:rPr lang="en-US" sz="2100" dirty="0" err="1"/>
              <a:t>l’entrepreneuriat</a:t>
            </a:r>
            <a:r>
              <a:rPr lang="en-US" sz="2100" dirty="0"/>
              <a:t> </a:t>
            </a:r>
            <a:r>
              <a:rPr lang="en-US" sz="2100" dirty="0" err="1"/>
              <a:t>étudiant</a:t>
            </a:r>
            <a:r>
              <a:rPr lang="en-US" sz="2100" dirty="0"/>
              <a:t> et la </a:t>
            </a:r>
            <a:r>
              <a:rPr lang="en-US" sz="2100" dirty="0" err="1"/>
              <a:t>sensibilisation</a:t>
            </a:r>
            <a:endParaRPr sz="2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 dirty="0" err="1">
                <a:solidFill>
                  <a:srgbClr val="DC006B"/>
                </a:solidFill>
              </a:rPr>
              <a:t>Périmètre</a:t>
            </a:r>
            <a:r>
              <a:rPr lang="en-US" sz="2100" b="1" dirty="0">
                <a:solidFill>
                  <a:srgbClr val="DC006B"/>
                </a:solidFill>
              </a:rPr>
              <a:t> : </a:t>
            </a:r>
            <a:r>
              <a:rPr lang="en-US" sz="2100" dirty="0"/>
              <a:t>NU, </a:t>
            </a:r>
            <a:r>
              <a:rPr lang="en-US" sz="2100" dirty="0" err="1"/>
              <a:t>référents</a:t>
            </a:r>
            <a:r>
              <a:rPr lang="en-US" sz="2100" dirty="0"/>
              <a:t> </a:t>
            </a:r>
            <a:r>
              <a:rPr lang="en-US" sz="2100" dirty="0" err="1"/>
              <a:t>établissements</a:t>
            </a:r>
            <a:r>
              <a:rPr lang="en-US" sz="2100" dirty="0"/>
              <a:t>, </a:t>
            </a:r>
            <a:r>
              <a:rPr lang="en-US" sz="2100" dirty="0" err="1" smtClean="0"/>
              <a:t>partenaires</a:t>
            </a:r>
            <a:endParaRPr lang="en-US" sz="21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295" name="Google Shape;295;p38"/>
          <p:cNvSpPr txBox="1"/>
          <p:nvPr/>
        </p:nvSpPr>
        <p:spPr>
          <a:xfrm>
            <a:off x="7650" y="888350"/>
            <a:ext cx="10693500" cy="1057800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Réseau Développement Durable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96" name="Google Shape;296;p38"/>
          <p:cNvSpPr txBox="1"/>
          <p:nvPr/>
        </p:nvSpPr>
        <p:spPr>
          <a:xfrm>
            <a:off x="0" y="1946150"/>
            <a:ext cx="10693500" cy="5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 dirty="0">
                <a:solidFill>
                  <a:srgbClr val="DC006B"/>
                </a:solidFill>
              </a:rPr>
              <a:t>Actions :</a:t>
            </a:r>
            <a:endParaRPr sz="2100" b="1" dirty="0">
              <a:solidFill>
                <a:srgbClr val="DC006B"/>
              </a:solidFill>
            </a:endParaRPr>
          </a:p>
          <a:p>
            <a:pPr marL="13716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 dirty="0" err="1"/>
              <a:t>Transversales</a:t>
            </a:r>
            <a:r>
              <a:rPr lang="en-US" sz="2100" dirty="0"/>
              <a:t> au SDVE et actions de </a:t>
            </a:r>
            <a:r>
              <a:rPr lang="en-US" sz="2100" dirty="0" err="1"/>
              <a:t>sensibilisation</a:t>
            </a:r>
            <a:r>
              <a:rPr lang="en-US" sz="2100" dirty="0"/>
              <a:t> à </a:t>
            </a:r>
            <a:r>
              <a:rPr lang="en-US" sz="2100" dirty="0" err="1"/>
              <a:t>définir</a:t>
            </a:r>
            <a:endParaRPr sz="2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r>
              <a:rPr lang="en-US" sz="2100" b="1" dirty="0" err="1">
                <a:solidFill>
                  <a:srgbClr val="DC006B"/>
                </a:solidFill>
              </a:rPr>
              <a:t>Périmètre</a:t>
            </a:r>
            <a:r>
              <a:rPr lang="en-US" sz="2100" b="1" dirty="0">
                <a:solidFill>
                  <a:srgbClr val="DC006B"/>
                </a:solidFill>
              </a:rPr>
              <a:t> : </a:t>
            </a:r>
            <a:r>
              <a:rPr lang="en-US" sz="2100" dirty="0"/>
              <a:t>NU, </a:t>
            </a:r>
            <a:r>
              <a:rPr lang="en-US" sz="2100" dirty="0" err="1"/>
              <a:t>référents</a:t>
            </a:r>
            <a:r>
              <a:rPr lang="en-US" sz="2100" dirty="0"/>
              <a:t> DD </a:t>
            </a:r>
            <a:r>
              <a:rPr lang="en-US" sz="2100" dirty="0" err="1"/>
              <a:t>établissements</a:t>
            </a:r>
            <a:r>
              <a:rPr lang="en-US" sz="2100" dirty="0"/>
              <a:t>, associations </a:t>
            </a:r>
            <a:r>
              <a:rPr lang="en-US" sz="2100" dirty="0" err="1"/>
              <a:t>étudiantes</a:t>
            </a:r>
            <a:r>
              <a:rPr lang="en-US" sz="2100" dirty="0" smtClean="0"/>
              <a:t>...</a:t>
            </a:r>
          </a:p>
          <a:p>
            <a:pPr marL="95250">
              <a:buClr>
                <a:srgbClr val="DC006B"/>
              </a:buClr>
              <a:buSzPts val="2100"/>
            </a:pPr>
            <a:r>
              <a:rPr lang="fr-FR" sz="1200" i="1" dirty="0"/>
              <a:t>Normandie Université dispose depuis la rentrée 2019, d’une Vice-présidente déléguée en charge du développement durable; </a:t>
            </a:r>
            <a:r>
              <a:rPr lang="fr-FR" sz="1200" i="1" dirty="0" smtClean="0"/>
              <a:t>Mme Carine </a:t>
            </a:r>
            <a:r>
              <a:rPr lang="fr-FR" sz="1200" i="1" dirty="0"/>
              <a:t>CLEREN)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06B"/>
              </a:buClr>
              <a:buSzPts val="2100"/>
              <a:buChar char="●"/>
            </a:pPr>
            <a:endParaRPr sz="2100" u="none" strike="noStrike" cap="non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</a:rPr>
              <a:t>ECHANGE AUTOUR DES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ASSISES DE LA VIE ETU</a:t>
            </a:r>
            <a:r>
              <a:rPr lang="en-US" sz="3200" b="1">
                <a:solidFill>
                  <a:schemeClr val="lt1"/>
                </a:solidFill>
              </a:rPr>
              <a:t>DIANTE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411481" y="2615184"/>
            <a:ext cx="9893808" cy="416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Nouveautés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 </a:t>
            </a:r>
            <a:r>
              <a:rPr lang="en-US" sz="2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d’ateliers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petits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 de place aux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associatifs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le temps de pause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programmation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culturelle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1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l’issue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invitation des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étudiants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sites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 </a:t>
            </a:r>
            <a:r>
              <a:rPr lang="en-US" sz="21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</a:rPr>
              <a:t>Réduire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smtClean="0">
                <a:solidFill>
                  <a:schemeClr val="dk1"/>
                </a:solidFill>
              </a:rPr>
              <a:t>les temps </a:t>
            </a:r>
            <a:r>
              <a:rPr lang="en-US" sz="2100" dirty="0" err="1" smtClean="0">
                <a:solidFill>
                  <a:schemeClr val="dk1"/>
                </a:solidFill>
              </a:rPr>
              <a:t>d’introduction</a:t>
            </a:r>
            <a:r>
              <a:rPr lang="en-US" sz="2100" dirty="0" smtClean="0">
                <a:solidFill>
                  <a:schemeClr val="dk1"/>
                </a:solidFill>
              </a:rPr>
              <a:t> </a:t>
            </a:r>
            <a:r>
              <a:rPr lang="en-US" sz="2100" dirty="0" err="1" smtClean="0">
                <a:solidFill>
                  <a:schemeClr val="dk1"/>
                </a:solidFill>
              </a:rPr>
              <a:t>en</a:t>
            </a:r>
            <a:r>
              <a:rPr lang="en-US" sz="2100" dirty="0" smtClean="0">
                <a:solidFill>
                  <a:schemeClr val="dk1"/>
                </a:solidFill>
              </a:rPr>
              <a:t> 1</a:t>
            </a:r>
            <a:r>
              <a:rPr lang="en-US" sz="2100" baseline="30000" dirty="0" smtClean="0">
                <a:solidFill>
                  <a:schemeClr val="dk1"/>
                </a:solidFill>
              </a:rPr>
              <a:t>ère</a:t>
            </a:r>
            <a:r>
              <a:rPr lang="en-US" sz="2100" dirty="0" smtClean="0">
                <a:solidFill>
                  <a:schemeClr val="dk1"/>
                </a:solidFill>
              </a:rPr>
              <a:t> </a:t>
            </a:r>
            <a:r>
              <a:rPr lang="en-US" sz="2100" dirty="0" err="1" smtClean="0">
                <a:solidFill>
                  <a:schemeClr val="dk1"/>
                </a:solidFill>
              </a:rPr>
              <a:t>partie</a:t>
            </a:r>
            <a:r>
              <a:rPr lang="en-US" sz="2100" dirty="0" smtClean="0">
                <a:solidFill>
                  <a:schemeClr val="dk1"/>
                </a:solidFill>
              </a:rPr>
              <a:t> </a:t>
            </a:r>
            <a:r>
              <a:rPr lang="en-US" sz="2100" dirty="0" err="1" smtClean="0">
                <a:solidFill>
                  <a:schemeClr val="dk1"/>
                </a:solidFill>
              </a:rPr>
              <a:t>afin</a:t>
            </a:r>
            <a:r>
              <a:rPr lang="en-US" sz="2100" dirty="0" smtClean="0">
                <a:solidFill>
                  <a:schemeClr val="dk1"/>
                </a:solidFill>
              </a:rPr>
              <a:t> de </a:t>
            </a:r>
            <a:r>
              <a:rPr lang="en-US" sz="2100" dirty="0" err="1" smtClean="0">
                <a:solidFill>
                  <a:schemeClr val="dk1"/>
                </a:solidFill>
              </a:rPr>
              <a:t>favoriser</a:t>
            </a:r>
            <a:r>
              <a:rPr lang="en-US" sz="2100" dirty="0" smtClean="0">
                <a:solidFill>
                  <a:schemeClr val="dk1"/>
                </a:solidFill>
              </a:rPr>
              <a:t> les interventions </a:t>
            </a:r>
            <a:r>
              <a:rPr lang="en-US" sz="2100" dirty="0" err="1" smtClean="0">
                <a:solidFill>
                  <a:schemeClr val="dk1"/>
                </a:solidFill>
              </a:rPr>
              <a:t>liées</a:t>
            </a:r>
            <a:r>
              <a:rPr lang="en-US" sz="2100" dirty="0" smtClean="0">
                <a:solidFill>
                  <a:schemeClr val="dk1"/>
                </a:solidFill>
              </a:rPr>
              <a:t> au </a:t>
            </a:r>
            <a:r>
              <a:rPr lang="en-US" sz="2100" dirty="0" err="1" smtClean="0">
                <a:solidFill>
                  <a:schemeClr val="dk1"/>
                </a:solidFill>
              </a:rPr>
              <a:t>thème</a:t>
            </a:r>
            <a:r>
              <a:rPr lang="en-US" sz="2100" dirty="0" smtClean="0">
                <a:solidFill>
                  <a:schemeClr val="dk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0" y="2700511"/>
            <a:ext cx="10693500" cy="709800"/>
          </a:xfrm>
          <a:prstGeom prst="rect">
            <a:avLst/>
          </a:prstGeom>
          <a:noFill/>
          <a:ln w="9525" cap="flat" cmpd="sng">
            <a:solidFill>
              <a:srgbClr val="F4A7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/>
              <a:t>QUESTIONS</a:t>
            </a:r>
            <a:endParaRPr sz="4400"/>
          </a:p>
        </p:txBody>
      </p:sp>
      <p:sp>
        <p:nvSpPr>
          <p:cNvPr id="309" name="Google Shape;309;p40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COMPTE RENDU DES ACTIONS 2019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COMPTE RENDU DES ACTIONS 2019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68" name="Google Shape;68;p10" descr="L’image contient peut-être : 1 personne, tex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8343"/>
            <a:ext cx="10693400" cy="406922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251322" y="5436815"/>
            <a:ext cx="100632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troupe de 5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comédiens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dates de spectacle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villes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ateliers avec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étudiants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lycéens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accueillis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l’ensemble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spectacles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COMPTE RENDU DES ACTIONS 2019 </a:t>
            </a:r>
            <a:r>
              <a:rPr lang="en-US" sz="1800"/>
              <a:t>(EN COURS)</a:t>
            </a:r>
            <a:endParaRPr sz="1800"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76" name="Google Shape;76;p11" descr="Aucune description de photo disponib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8" y="1332359"/>
            <a:ext cx="10679172" cy="395113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/>
        </p:nvSpPr>
        <p:spPr>
          <a:xfrm>
            <a:off x="251322" y="5436815"/>
            <a:ext cx="10063252" cy="15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d’artistes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comprenant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chanteurs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musiciens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résidence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d’artistes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3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 CEM Le Havre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dates de concert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villes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normande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nouveaux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(La DRAC, le CEM, Le FAR, RMAN)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 dirty="0"/>
              <a:t>COMPTE RENDU DES ACTIONS 2019</a:t>
            </a:r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Appel à projets Initiatives Etudiantes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167352" y="2476351"/>
            <a:ext cx="10063252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APIE 2019 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c’est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 postulants, 4 commissions au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desquelles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initiatives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défendues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 total 28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subventionnés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à hauteur de 24 376 € pour la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réalisation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: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événements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formation,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sensibilisation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diffusion des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savoirs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sportifs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axés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le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échanges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internationaux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média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étudiant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villes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normande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à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l’international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US" sz="13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US" sz="13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dirty="0" err="1" smtClean="0">
                <a:solidFill>
                  <a:schemeClr val="dk1"/>
                </a:solidFill>
              </a:rPr>
              <a:t>Une</a:t>
            </a:r>
            <a:r>
              <a:rPr lang="en-US" dirty="0" smtClean="0">
                <a:solidFill>
                  <a:schemeClr val="dk1"/>
                </a:solidFill>
              </a:rPr>
              <a:t> nouvelle </a:t>
            </a:r>
            <a:r>
              <a:rPr lang="en-US" dirty="0" err="1" smtClean="0">
                <a:solidFill>
                  <a:schemeClr val="dk1"/>
                </a:solidFill>
              </a:rPr>
              <a:t>plateforme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en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ligne</a:t>
            </a:r>
            <a:r>
              <a:rPr lang="en-US" dirty="0" smtClean="0">
                <a:solidFill>
                  <a:schemeClr val="dk1"/>
                </a:solidFill>
              </a:rPr>
              <a:t> de </a:t>
            </a:r>
            <a:r>
              <a:rPr lang="en-US" dirty="0" err="1" smtClean="0">
                <a:solidFill>
                  <a:schemeClr val="dk1"/>
                </a:solidFill>
              </a:rPr>
              <a:t>dépôt</a:t>
            </a:r>
            <a:r>
              <a:rPr lang="en-US" dirty="0" smtClean="0">
                <a:solidFill>
                  <a:schemeClr val="dk1"/>
                </a:solidFill>
              </a:rPr>
              <a:t> des candidature </a:t>
            </a:r>
            <a:r>
              <a:rPr lang="en-US" dirty="0" err="1" smtClean="0">
                <a:solidFill>
                  <a:schemeClr val="dk1"/>
                </a:solidFill>
              </a:rPr>
              <a:t>facilitant</a:t>
            </a:r>
            <a:r>
              <a:rPr lang="en-US" dirty="0" smtClean="0">
                <a:solidFill>
                  <a:schemeClr val="dk1"/>
                </a:solidFill>
              </a:rPr>
              <a:t> la transmission des </a:t>
            </a:r>
            <a:r>
              <a:rPr lang="en-US" dirty="0" err="1" smtClean="0">
                <a:solidFill>
                  <a:schemeClr val="dk1"/>
                </a:solidFill>
              </a:rPr>
              <a:t>fichiers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e</a:t>
            </a:r>
            <a:r>
              <a:rPr lang="en-US" b="0" i="0" u="none" strike="noStrike" cap="none" dirty="0" smtClean="0">
                <a:solidFill>
                  <a:schemeClr val="dk1"/>
                </a:solidFill>
                <a:sym typeface="Arial"/>
              </a:rPr>
              <a:t>t </a:t>
            </a:r>
            <a:r>
              <a:rPr lang="en-US" b="0" i="0" u="none" strike="noStrike" cap="none" dirty="0" err="1" smtClean="0">
                <a:solidFill>
                  <a:schemeClr val="dk1"/>
                </a:solidFill>
                <a:sym typeface="Arial"/>
              </a:rPr>
              <a:t>permettant</a:t>
            </a:r>
            <a:r>
              <a:rPr lang="en-US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chemeClr val="dk1"/>
                </a:solidFill>
                <a:sym typeface="Arial"/>
              </a:rPr>
              <a:t>une</a:t>
            </a:r>
            <a:r>
              <a:rPr lang="en-US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chemeClr val="dk1"/>
                </a:solidFill>
                <a:sym typeface="Arial"/>
              </a:rPr>
              <a:t>évaluation</a:t>
            </a:r>
            <a:r>
              <a:rPr lang="en-US" b="0" i="0" u="none" strike="noStrike" cap="none" dirty="0" smtClean="0">
                <a:solidFill>
                  <a:schemeClr val="dk1"/>
                </a:solidFill>
                <a:sym typeface="Arial"/>
              </a:rPr>
              <a:t> des dossiers </a:t>
            </a:r>
            <a:r>
              <a:rPr lang="en-US" b="0" i="0" u="none" strike="noStrike" cap="none" dirty="0" err="1" smtClean="0">
                <a:solidFill>
                  <a:schemeClr val="dk1"/>
                </a:solidFill>
                <a:sym typeface="Arial"/>
              </a:rPr>
              <a:t>en</a:t>
            </a:r>
            <a:r>
              <a:rPr lang="en-US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b="0" i="0" u="none" strike="noStrike" cap="none" dirty="0" err="1" smtClean="0">
                <a:solidFill>
                  <a:schemeClr val="dk1"/>
                </a:solidFill>
                <a:sym typeface="Arial"/>
              </a:rPr>
              <a:t>amont</a:t>
            </a:r>
            <a:r>
              <a:rPr lang="en-US" b="0" i="0" u="none" strike="noStrike" cap="none" dirty="0" smtClean="0">
                <a:solidFill>
                  <a:schemeClr val="dk1"/>
                </a:solidFill>
                <a:sym typeface="Arial"/>
              </a:rPr>
              <a:t> de la commission, par </a:t>
            </a:r>
            <a:r>
              <a:rPr lang="en-US" dirty="0">
                <a:solidFill>
                  <a:schemeClr val="dk1"/>
                </a:solidFill>
              </a:rPr>
              <a:t>l</a:t>
            </a:r>
            <a:r>
              <a:rPr lang="en-US" b="0" i="0" u="none" strike="noStrike" cap="none" dirty="0" smtClean="0">
                <a:solidFill>
                  <a:schemeClr val="dk1"/>
                </a:solidFill>
                <a:sym typeface="Arial"/>
              </a:rPr>
              <a:t>es </a:t>
            </a:r>
            <a:r>
              <a:rPr lang="en-US" b="0" i="0" u="none" strike="noStrike" cap="none" dirty="0" err="1" smtClean="0">
                <a:solidFill>
                  <a:schemeClr val="dk1"/>
                </a:solidFill>
                <a:sym typeface="Arial"/>
              </a:rPr>
              <a:t>membres</a:t>
            </a:r>
            <a:r>
              <a:rPr lang="en-US" sz="1300" dirty="0">
                <a:solidFill>
                  <a:schemeClr val="dk1"/>
                </a:solidFill>
              </a:rPr>
              <a:t>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2304" y="3662529"/>
            <a:ext cx="2875700" cy="19903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COMPTE RENDU DES ACTIONS 2018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0" y="890076"/>
            <a:ext cx="10693400" cy="730315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 mobile « Normandie en poche »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3" descr="L’image contient peut-être : téléphone et tex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64407"/>
            <a:ext cx="10699471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252000" y="5888113"/>
            <a:ext cx="1006325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1807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téléchargements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 18.11.2019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établissements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252000" y="180231"/>
            <a:ext cx="8052390" cy="7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/>
              <a:t>COMPTE RENDU DES ACTIONS 2019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9883204" y="7165039"/>
            <a:ext cx="6948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0" y="890076"/>
            <a:ext cx="10693400" cy="1512168"/>
          </a:xfrm>
          <a:prstGeom prst="rect">
            <a:avLst/>
          </a:prstGeom>
          <a:solidFill>
            <a:srgbClr val="DC00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Evolutions envisagées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90116" y="3224687"/>
            <a:ext cx="2500160" cy="28007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4A7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DC006B"/>
                </a:solidFill>
                <a:latin typeface="Arial"/>
                <a:ea typeface="Arial"/>
                <a:cs typeface="Arial"/>
                <a:sym typeface="Arial"/>
              </a:rPr>
              <a:t>APIE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APIE News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dialogue des assos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Annuaire des associations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 des associations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774532" y="3224687"/>
            <a:ext cx="2500160" cy="28007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4A7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DC00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DC006B"/>
                </a:solidFill>
                <a:latin typeface="Arial"/>
                <a:ea typeface="Arial"/>
                <a:cs typeface="Arial"/>
                <a:sym typeface="Arial"/>
              </a:rPr>
              <a:t>Tournée « Les Fous de la rampe 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Prévoir des Master Class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Favoriser les bords de scène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Ajouter une date supplémentaire dans un site distant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DC0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438828" y="3224687"/>
            <a:ext cx="2500160" cy="28007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4A7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rgbClr val="DC006B"/>
                </a:solidFill>
                <a:latin typeface="Arial"/>
                <a:ea typeface="Arial"/>
                <a:cs typeface="Arial"/>
                <a:sym typeface="Arial"/>
              </a:rPr>
              <a:t>Tournée</a:t>
            </a:r>
            <a:r>
              <a:rPr lang="en-US" sz="2400" b="1" i="0" u="none" strike="noStrike" cap="none" dirty="0" smtClean="0">
                <a:solidFill>
                  <a:srgbClr val="DC00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DC006B"/>
                </a:solidFill>
                <a:latin typeface="Arial"/>
                <a:ea typeface="Arial"/>
                <a:cs typeface="Arial"/>
                <a:sym typeface="Arial"/>
              </a:rPr>
              <a:t>Phénix</a:t>
            </a:r>
            <a:r>
              <a:rPr lang="en-US" sz="2400" b="1" i="0" u="none" strike="noStrike" cap="none" dirty="0">
                <a:solidFill>
                  <a:srgbClr val="DC00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DC006B"/>
                </a:solidFill>
                <a:latin typeface="Arial"/>
                <a:ea typeface="Arial"/>
                <a:cs typeface="Arial"/>
                <a:sym typeface="Arial"/>
              </a:rPr>
              <a:t>Normandie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Aller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nouveaux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partenariats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SMACs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Ajouter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supplémentaire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site distant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DC0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8103124" y="3224687"/>
            <a:ext cx="2500160" cy="28007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4A7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DC006B"/>
                </a:solidFill>
                <a:latin typeface="Arial"/>
                <a:ea typeface="Arial"/>
                <a:cs typeface="Arial"/>
                <a:sym typeface="Arial"/>
              </a:rPr>
              <a:t>Application Mobile Normandie Université en poche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Version n°3 en cours de développement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7930</TotalTime>
  <Words>2276</Words>
  <Application>Microsoft Office PowerPoint</Application>
  <PresentationFormat>Personnalisé</PresentationFormat>
  <Paragraphs>461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Calibri</vt:lpstr>
      <vt:lpstr>Noto Sans Symbols</vt:lpstr>
      <vt:lpstr>Arial</vt:lpstr>
      <vt:lpstr>Century Gothic</vt:lpstr>
      <vt:lpstr>Thème Office</vt:lpstr>
      <vt:lpstr>Présentation PowerPoint</vt:lpstr>
      <vt:lpstr>ORDRE DU JOUR</vt:lpstr>
      <vt:lpstr>Tour de table</vt:lpstr>
      <vt:lpstr>Présentation PowerPoint</vt:lpstr>
      <vt:lpstr>COMPTE RENDU DES ACTIONS 2019</vt:lpstr>
      <vt:lpstr>COMPTE RENDU DES ACTIONS 2019 (EN COURS)</vt:lpstr>
      <vt:lpstr>COMPTE RENDU DES ACTIONS 2019</vt:lpstr>
      <vt:lpstr>COMPTE RENDU DES ACTIONS 2018</vt:lpstr>
      <vt:lpstr>COMPTE RENDU DES ACTIONS 2019</vt:lpstr>
      <vt:lpstr>Présentation PowerPoint</vt:lpstr>
      <vt:lpstr>REVUE DU PRECEDENT COMITE</vt:lpstr>
      <vt:lpstr>REVUE DU PRECEDENT COMITE</vt:lpstr>
      <vt:lpstr>REVUE DU PRECEDENT COMITE</vt:lpstr>
      <vt:lpstr>REVUE DU PRECEDENT COMITE</vt:lpstr>
      <vt:lpstr>REVUE DU PRECEDENT COMITE</vt:lpstr>
      <vt:lpstr>REVUE DU PRECEDENT COMITE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YOMI</dc:creator>
  <cp:lastModifiedBy>Anne YOMI</cp:lastModifiedBy>
  <cp:revision>20</cp:revision>
  <dcterms:modified xsi:type="dcterms:W3CDTF">2019-12-18T21:07:48Z</dcterms:modified>
</cp:coreProperties>
</file>